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6" r:id="rId5"/>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Vijay Rajagopal"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12" autoAdjust="0"/>
    <p:restoredTop sz="95951" autoAdjust="0"/>
  </p:normalViewPr>
  <p:slideViewPr>
    <p:cSldViewPr snapToGrid="0" snapToObjects="1" showGuides="1">
      <p:cViewPr>
        <p:scale>
          <a:sx n="50" d="100"/>
          <a:sy n="50" d="100"/>
        </p:scale>
        <p:origin x="1968" y="2264"/>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2-02-23T15:35:14.054" idx="1">
    <p:pos x="15824" y="4752"/>
    <p:text>Actually, these figures are showing that mitochondria do cluster - 5A, black line well below poisson envelops. 
We have a hardcore process (min. dist between two points) because of the flat lines at the start. There is some evidence of clustering in 5C as already noted. So, this box should say that clustering has been detected by these techniques. This has now been corrected in the text</p:text>
  </p:cm>
  <p:cm authorId="4" dt="2012-02-23T15:35:27.995" idx="2">
    <p:pos x="20224" y="7792"/>
    <p:text>This should now say that these stats measures have reconfirmed conclusion (1) that there is clustering. The work for conc. 1 gives us the info that the clustering is around the nucleus . This has now been corrected in the 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23/02/12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266244780"/>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690374" y="3997645"/>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690375"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6693754" y="4002937"/>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6687800" y="3505201"/>
            <a:ext cx="7543800"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4685520" y="17622298"/>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8141" y="9967702"/>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3" y="3510493"/>
            <a:ext cx="1017984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91754" y="11966354"/>
            <a:ext cx="1019464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1495316"/>
            <a:ext cx="1017984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7" y="14202757"/>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7" y="13715605"/>
            <a:ext cx="10178651"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1" y="4008229"/>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5708" y="3510493"/>
            <a:ext cx="10184606"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6" y="3510493"/>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6" y="1147391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6" y="1711960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tx2"/>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2" y="3997645"/>
            <a:ext cx="1554003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90373" y="14542274"/>
            <a:ext cx="15540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1" y="14049831"/>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2" y="18001889"/>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4" y="3997645"/>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8690373" y="9946047"/>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4" y="9475259"/>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8690373" y="15670207"/>
            <a:ext cx="1554003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8690373" y="16162650"/>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85521" y="4002937"/>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886132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93563" y="19353765"/>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7" name="Rectangle 33"/>
          <p:cNvSpPr>
            <a:spLocks noChangeArrowheads="1"/>
          </p:cNvSpPr>
          <p:nvPr/>
        </p:nvSpPr>
        <p:spPr bwMode="auto">
          <a:xfrm>
            <a:off x="16687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5" name="Rectangle 33"/>
          <p:cNvSpPr>
            <a:spLocks noChangeArrowheads="1"/>
          </p:cNvSpPr>
          <p:nvPr/>
        </p:nvSpPr>
        <p:spPr bwMode="auto">
          <a:xfrm>
            <a:off x="691754"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cxnSp>
        <p:nvCxnSpPr>
          <p:cNvPr id="41" name="Straight Connector 4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13629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9" name="Rectangle 33"/>
          <p:cNvSpPr>
            <a:spLocks noChangeArrowheads="1"/>
          </p:cNvSpPr>
          <p:nvPr/>
        </p:nvSpPr>
        <p:spPr bwMode="auto">
          <a:xfrm>
            <a:off x="220400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55" name="Rectangle 54"/>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56" name="Rectangle 55"/>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60" name="Group 59"/>
          <p:cNvGrpSpPr/>
          <p:nvPr/>
        </p:nvGrpSpPr>
        <p:grpSpPr>
          <a:xfrm>
            <a:off x="-7475302" y="20964109"/>
            <a:ext cx="6982115" cy="727083"/>
            <a:chOff x="44242388" y="28054064"/>
            <a:chExt cx="9771398" cy="1090621"/>
          </a:xfrm>
        </p:grpSpPr>
        <p:sp>
          <p:nvSpPr>
            <p:cNvPr id="61" name="Rounded Rectangle 6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63" name="TextBox 62"/>
            <p:cNvSpPr txBox="1"/>
            <p:nvPr userDrawn="1"/>
          </p:nvSpPr>
          <p:spPr>
            <a:xfrm>
              <a:off x="45342600" y="28154090"/>
              <a:ext cx="8671186" cy="969493"/>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64" name="Straight Connector 63"/>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7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74" name="TextBox 7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75" name="Straight Connector 7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2" y="3505200"/>
            <a:ext cx="1554361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8" name="Rectangle 27"/>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9" name="Rectangle 28"/>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7" name="Group 46"/>
          <p:cNvGrpSpPr/>
          <p:nvPr/>
        </p:nvGrpSpPr>
        <p:grpSpPr>
          <a:xfrm>
            <a:off x="-7475302" y="20964109"/>
            <a:ext cx="6982115" cy="727083"/>
            <a:chOff x="44242388" y="28054064"/>
            <a:chExt cx="9771398" cy="1090621"/>
          </a:xfrm>
        </p:grpSpPr>
        <p:sp>
          <p:nvSpPr>
            <p:cNvPr id="48" name="Rounded Rectangle 4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50" name="TextBox 49"/>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1" name="Straight Connector 5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4" name="TextBox 2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5" name="Straight Connector 2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31543229"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692150" y="3505200"/>
            <a:ext cx="7543800" cy="17830800"/>
          </a:xfrm>
          <a:prstGeom prst="rect">
            <a:avLst/>
          </a:prstGeom>
          <a:solidFill>
            <a:schemeClr val="accent1">
              <a:lumMod val="20000"/>
              <a:lumOff val="80000"/>
            </a:schemeClr>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7" name="Rectangle 26"/>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8" name="Rectangle 27"/>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6" name="Group 45"/>
          <p:cNvGrpSpPr/>
          <p:nvPr/>
        </p:nvGrpSpPr>
        <p:grpSpPr>
          <a:xfrm>
            <a:off x="-7475302" y="20964109"/>
            <a:ext cx="6982115" cy="727083"/>
            <a:chOff x="44242388" y="28054064"/>
            <a:chExt cx="9771398" cy="1090621"/>
          </a:xfrm>
        </p:grpSpPr>
        <p:sp>
          <p:nvSpPr>
            <p:cNvPr id="47" name="Rounded Rectangle 4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49" name="TextBox 48"/>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0" name="Straight Connector 49"/>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3" name="TextBox 22"/>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4" name="Straight Connector 23"/>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tiff"/><Relationship Id="rId12" Type="http://schemas.openxmlformats.org/officeDocument/2006/relationships/image" Target="../media/image12.tiff"/><Relationship Id="rId13"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hyperlink" Target="http://www.spatstat.org/"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enny\Desktop\PRIME 2010\Spatstat\3View2 Interaction.jpg"/>
          <p:cNvPicPr>
            <a:picLocks noChangeAspect="1" noChangeArrowheads="1"/>
          </p:cNvPicPr>
          <p:nvPr/>
        </p:nvPicPr>
        <p:blipFill rotWithShape="1">
          <a:blip r:embed="rId3" cstate="print"/>
          <a:srcRect t="8826"/>
          <a:stretch/>
        </p:blipFill>
        <p:spPr bwMode="auto">
          <a:xfrm>
            <a:off x="24776277" y="4227616"/>
            <a:ext cx="7361300" cy="2030241"/>
          </a:xfrm>
          <a:prstGeom prst="rect">
            <a:avLst/>
          </a:prstGeom>
          <a:noFill/>
        </p:spPr>
      </p:pic>
      <p:sp>
        <p:nvSpPr>
          <p:cNvPr id="96" name="Title 95"/>
          <p:cNvSpPr>
            <a:spLocks noGrp="1"/>
          </p:cNvSpPr>
          <p:nvPr>
            <p:ph type="title"/>
          </p:nvPr>
        </p:nvSpPr>
        <p:spPr>
          <a:xfrm>
            <a:off x="4457701" y="461606"/>
            <a:ext cx="24007482" cy="1420157"/>
          </a:xfrm>
        </p:spPr>
        <p:txBody>
          <a:bodyPr>
            <a:spAutoFit/>
          </a:bodyPr>
          <a:lstStyle/>
          <a:p>
            <a:r>
              <a:rPr lang="en-US" sz="4400" dirty="0" smtClean="0"/>
              <a:t>VISUALIZATION, MODELING, AND SPATIAL STATISTICS OF MITOCHONDRIAL ASSEMBLY IN ADULT CARDIOMYOCYTES USING SERIAL BLOCK-FACE SCANNING ELECTRON MICROSCOPY</a:t>
            </a:r>
            <a:endParaRPr lang="en-US" sz="4400" dirty="0"/>
          </a:p>
        </p:txBody>
      </p:sp>
      <p:sp>
        <p:nvSpPr>
          <p:cNvPr id="97" name="Text Placeholder 96"/>
          <p:cNvSpPr>
            <a:spLocks noGrp="1"/>
          </p:cNvSpPr>
          <p:nvPr>
            <p:ph type="body" sz="quarter" idx="10"/>
          </p:nvPr>
        </p:nvSpPr>
        <p:spPr>
          <a:xfrm>
            <a:off x="696519" y="4078592"/>
            <a:ext cx="7542610" cy="4638577"/>
          </a:xfrm>
        </p:spPr>
        <p:txBody>
          <a:bodyPr/>
          <a:lstStyle/>
          <a:p>
            <a:pPr>
              <a:spcBef>
                <a:spcPts val="0"/>
              </a:spcBef>
            </a:pPr>
            <a:r>
              <a:rPr lang="en-US" sz="2000" dirty="0" smtClean="0"/>
              <a:t>Mitochondria are recognized as dynamic organelles, which constantly undergo morphological remodeling through fusion and fission processes. However, their geometric details including individual shape, size, and spatial distribution have not been quantitatively characterized in adult </a:t>
            </a:r>
            <a:r>
              <a:rPr lang="en-US" sz="2000" dirty="0" err="1" smtClean="0"/>
              <a:t>cardiomyocytes</a:t>
            </a:r>
            <a:r>
              <a:rPr lang="en-US" sz="2000" dirty="0" smtClean="0"/>
              <a:t>. Standard optical microscopy is unable to resolve neighboring mitochondria, which are intensely packed between </a:t>
            </a:r>
            <a:r>
              <a:rPr lang="en-US" sz="2000" dirty="0" err="1" smtClean="0"/>
              <a:t>myofilament</a:t>
            </a:r>
            <a:r>
              <a:rPr lang="en-US" sz="2000" dirty="0" smtClean="0"/>
              <a:t> bundles and narrow sub-</a:t>
            </a:r>
            <a:r>
              <a:rPr lang="en-US" sz="2000" dirty="0" err="1" smtClean="0"/>
              <a:t>sarcolemmal</a:t>
            </a:r>
            <a:r>
              <a:rPr lang="en-US" sz="2000" dirty="0" smtClean="0"/>
              <a:t> space. On the other hand, 3D reconstructs generated by serial thin-section transmission electron microscopy (EM) or EM tomography can only provide a limited field of view. We approach this problem by using a novel advanced 3D electron microscopic technology, serial block-face scanning electron microscopy (SBFSEM).</a:t>
            </a:r>
            <a:endParaRPr lang="en-US" sz="2000" dirty="0"/>
          </a:p>
        </p:txBody>
      </p:sp>
      <p:sp>
        <p:nvSpPr>
          <p:cNvPr id="98" name="Text Placeholder 97"/>
          <p:cNvSpPr>
            <a:spLocks noGrp="1"/>
          </p:cNvSpPr>
          <p:nvPr>
            <p:ph type="body" sz="quarter" idx="11"/>
          </p:nvPr>
        </p:nvSpPr>
        <p:spPr>
          <a:xfrm>
            <a:off x="704473" y="3510493"/>
            <a:ext cx="7534656" cy="531993"/>
          </a:xfrm>
        </p:spPr>
        <p:txBody>
          <a:bodyPr/>
          <a:lstStyle/>
          <a:p>
            <a:r>
              <a:rPr lang="en-US" dirty="0" smtClean="0"/>
              <a:t>INTRODUCTION</a:t>
            </a:r>
            <a:endParaRPr lang="en-US" dirty="0"/>
          </a:p>
        </p:txBody>
      </p:sp>
      <p:sp>
        <p:nvSpPr>
          <p:cNvPr id="101" name="Text Placeholder 100"/>
          <p:cNvSpPr>
            <a:spLocks noGrp="1"/>
          </p:cNvSpPr>
          <p:nvPr>
            <p:ph type="body" sz="quarter" idx="20"/>
          </p:nvPr>
        </p:nvSpPr>
        <p:spPr>
          <a:xfrm>
            <a:off x="701282" y="8717169"/>
            <a:ext cx="7537847" cy="531993"/>
          </a:xfrm>
        </p:spPr>
        <p:txBody>
          <a:bodyPr/>
          <a:lstStyle/>
          <a:p>
            <a:r>
              <a:rPr lang="en-US" dirty="0" smtClean="0"/>
              <a:t>OBJECTIVES</a:t>
            </a:r>
            <a:endParaRPr lang="en-US" dirty="0"/>
          </a:p>
        </p:txBody>
      </p:sp>
      <p:sp>
        <p:nvSpPr>
          <p:cNvPr id="102" name="Text Placeholder 101"/>
          <p:cNvSpPr>
            <a:spLocks noGrp="1"/>
          </p:cNvSpPr>
          <p:nvPr>
            <p:ph type="body" sz="quarter" idx="21"/>
          </p:nvPr>
        </p:nvSpPr>
        <p:spPr>
          <a:xfrm>
            <a:off x="8697519" y="17645113"/>
            <a:ext cx="7536656" cy="3469026"/>
          </a:xfrm>
        </p:spPr>
        <p:txBody>
          <a:bodyPr/>
          <a:lstStyle/>
          <a:p>
            <a:r>
              <a:rPr lang="en-NZ" sz="2000" dirty="0" smtClean="0"/>
              <a:t>Subsequently, we analyzed the spatial distribution of the mitochondrion centroids with a quadrat test, </a:t>
            </a:r>
            <a:r>
              <a:rPr lang="en-US" sz="2000" dirty="0" smtClean="0"/>
              <a:t>a quantitative measure of intensity (local point density). The cross-sectional cell was divided into smaller regions, and the number of points observed within each quad was compared to the number of points expected in a homogenous Poisson distribution, which assumed complete randomness. This performs a chi-squared test with a null hypothesis of complete statistical </a:t>
            </a:r>
            <a:r>
              <a:rPr lang="en-US" sz="2000" dirty="0" smtClean="0">
                <a:solidFill>
                  <a:srgbClr val="FF0000"/>
                </a:solidFill>
              </a:rPr>
              <a:t>randomness</a:t>
            </a:r>
            <a:r>
              <a:rPr lang="en-US" sz="2000" dirty="0" smtClean="0"/>
              <a:t> (CSR). </a:t>
            </a:r>
          </a:p>
          <a:p>
            <a:endParaRPr lang="en-US" sz="2000" dirty="0"/>
          </a:p>
        </p:txBody>
      </p:sp>
      <p:sp>
        <p:nvSpPr>
          <p:cNvPr id="103" name="Text Placeholder 102"/>
          <p:cNvSpPr>
            <a:spLocks noGrp="1"/>
          </p:cNvSpPr>
          <p:nvPr>
            <p:ph type="body" sz="quarter" idx="22"/>
          </p:nvPr>
        </p:nvSpPr>
        <p:spPr>
          <a:xfrm>
            <a:off x="8690375" y="3505201"/>
            <a:ext cx="7543800" cy="531993"/>
          </a:xfrm>
        </p:spPr>
        <p:txBody>
          <a:bodyPr/>
          <a:lstStyle/>
          <a:p>
            <a:r>
              <a:rPr lang="en-US" dirty="0" smtClean="0"/>
              <a:t>STUDY 1: </a:t>
            </a:r>
            <a:r>
              <a:rPr lang="en-US" dirty="0" err="1" smtClean="0"/>
              <a:t>Quadrat</a:t>
            </a:r>
            <a:r>
              <a:rPr lang="en-US" dirty="0" smtClean="0"/>
              <a:t> Test</a:t>
            </a:r>
            <a:endParaRPr lang="en-US" dirty="0"/>
          </a:p>
        </p:txBody>
      </p:sp>
      <p:sp>
        <p:nvSpPr>
          <p:cNvPr id="104" name="Text Placeholder 103"/>
          <p:cNvSpPr>
            <a:spLocks noGrp="1"/>
          </p:cNvSpPr>
          <p:nvPr>
            <p:ph type="body" sz="quarter" idx="23"/>
          </p:nvPr>
        </p:nvSpPr>
        <p:spPr>
          <a:xfrm>
            <a:off x="16700898" y="4042486"/>
            <a:ext cx="7536656" cy="3715247"/>
          </a:xfrm>
        </p:spPr>
        <p:txBody>
          <a:bodyPr/>
          <a:lstStyle/>
          <a:p>
            <a:r>
              <a:rPr lang="en-US" sz="2000" dirty="0" smtClean="0"/>
              <a:t>We performed two trials of distribution analysis using </a:t>
            </a:r>
            <a:r>
              <a:rPr lang="en-US" sz="2000" dirty="0" err="1" smtClean="0"/>
              <a:t>quadrat</a:t>
            </a:r>
            <a:r>
              <a:rPr lang="en-US" sz="2000" dirty="0" smtClean="0"/>
              <a:t> tests. In the first trial (Fig 3A), cell anatomical features were not taken into consideration.  </a:t>
            </a:r>
            <a:r>
              <a:rPr lang="en-US" sz="2000" dirty="0"/>
              <a:t>B</a:t>
            </a:r>
            <a:r>
              <a:rPr lang="en-US" sz="2000" dirty="0" smtClean="0"/>
              <a:t>orderline inhomogeneity with a p-value of 0.053 was found. In the second trial (Fig 3B), </a:t>
            </a:r>
            <a:r>
              <a:rPr lang="en-US" sz="2000" dirty="0"/>
              <a:t>t</a:t>
            </a:r>
            <a:r>
              <a:rPr lang="en-US" sz="2000" dirty="0" smtClean="0"/>
              <a:t>o investigate the source of this inhomogeneity, the quadrat test was rerun to incorporate the location of the nucleus in the 3D stack by using the nucleus boundary </a:t>
            </a:r>
            <a:r>
              <a:rPr lang="en-US" sz="2000" dirty="0"/>
              <a:t>(</a:t>
            </a:r>
            <a:r>
              <a:rPr lang="en-US" sz="2000" dirty="0" smtClean="0"/>
              <a:t>shown in Fig 2C) to define anatomy-guided quads. Following the reorganization of  quads, the test indicated strong evidence against random distribution and quantitatively proved that mitochondria were clustered near the nucleus (p=0.017). </a:t>
            </a:r>
          </a:p>
        </p:txBody>
      </p:sp>
      <p:sp>
        <p:nvSpPr>
          <p:cNvPr id="105" name="Text Placeholder 104"/>
          <p:cNvSpPr>
            <a:spLocks noGrp="1"/>
          </p:cNvSpPr>
          <p:nvPr>
            <p:ph type="body" sz="quarter" idx="24"/>
          </p:nvPr>
        </p:nvSpPr>
        <p:spPr/>
        <p:txBody>
          <a:bodyPr/>
          <a:lstStyle/>
          <a:p>
            <a:r>
              <a:rPr lang="en-US" dirty="0" smtClean="0"/>
              <a:t>STUDY </a:t>
            </a:r>
            <a:r>
              <a:rPr lang="en-US" dirty="0" smtClean="0">
                <a:solidFill>
                  <a:srgbClr val="FF0000"/>
                </a:solidFill>
              </a:rPr>
              <a:t>1?</a:t>
            </a:r>
            <a:r>
              <a:rPr lang="en-US" dirty="0" smtClean="0"/>
              <a:t>: Quadrat Test</a:t>
            </a:r>
            <a:endParaRPr lang="en-US" dirty="0"/>
          </a:p>
        </p:txBody>
      </p:sp>
      <p:sp>
        <p:nvSpPr>
          <p:cNvPr id="106" name="Text Placeholder 105"/>
          <p:cNvSpPr>
            <a:spLocks noGrp="1"/>
          </p:cNvSpPr>
          <p:nvPr>
            <p:ph type="body" sz="quarter" idx="25"/>
          </p:nvPr>
        </p:nvSpPr>
        <p:spPr>
          <a:xfrm>
            <a:off x="24699438" y="3510493"/>
            <a:ext cx="7535264" cy="531993"/>
          </a:xfrm>
        </p:spPr>
        <p:txBody>
          <a:bodyPr/>
          <a:lstStyle/>
          <a:p>
            <a:r>
              <a:rPr lang="en-US" dirty="0" smtClean="0"/>
              <a:t>STUDY 2: Inter-point Interaction</a:t>
            </a:r>
            <a:endParaRPr lang="en-US" dirty="0"/>
          </a:p>
        </p:txBody>
      </p:sp>
      <p:sp>
        <p:nvSpPr>
          <p:cNvPr id="107" name="Text Placeholder 106"/>
          <p:cNvSpPr>
            <a:spLocks noGrp="1"/>
          </p:cNvSpPr>
          <p:nvPr>
            <p:ph type="body" sz="quarter" idx="26"/>
          </p:nvPr>
        </p:nvSpPr>
        <p:spPr>
          <a:xfrm>
            <a:off x="8685731" y="8898650"/>
            <a:ext cx="7535264" cy="4023023"/>
          </a:xfrm>
        </p:spPr>
        <p:txBody>
          <a:bodyPr/>
          <a:lstStyle/>
          <a:p>
            <a:pPr>
              <a:spcBef>
                <a:spcPts val="0"/>
              </a:spcBef>
            </a:pPr>
            <a:r>
              <a:rPr lang="en-US" sz="2000" dirty="0" smtClean="0"/>
              <a:t>During segmentation of mitochondrion boundaries </a:t>
            </a:r>
            <a:r>
              <a:rPr lang="en-US" sz="2000" dirty="0"/>
              <a:t>in cross-sectional slices </a:t>
            </a:r>
            <a:r>
              <a:rPr lang="en-US" sz="2000" dirty="0" smtClean="0"/>
              <a:t>generated from SBFSEM images, we noticed a distinctly large cluster of mitochondria (Fig. 3A, arrow). A further investigation found the presence of a nucleus right beneath the cluster of mitochondria seen in our original cross-section (Fig 3B). </a:t>
            </a:r>
            <a:r>
              <a:rPr lang="en-US" sz="2000" dirty="0" smtClean="0">
                <a:solidFill>
                  <a:srgbClr val="FF0000"/>
                </a:solidFill>
              </a:rPr>
              <a:t>We s</a:t>
            </a:r>
            <a:r>
              <a:rPr lang="en-NZ" sz="2000" dirty="0" smtClean="0">
                <a:solidFill>
                  <a:srgbClr val="FF0000"/>
                </a:solidFill>
              </a:rPr>
              <a:t>peculated</a:t>
            </a:r>
            <a:r>
              <a:rPr lang="en-NZ" sz="2000" dirty="0" smtClean="0"/>
              <a:t> </a:t>
            </a:r>
            <a:r>
              <a:rPr lang="en-NZ" sz="2000" dirty="0"/>
              <a:t>that the clustering of mitochondria may be due to the close proximity of the </a:t>
            </a:r>
            <a:r>
              <a:rPr lang="en-NZ" sz="2000" dirty="0" smtClean="0"/>
              <a:t>nucleus, </a:t>
            </a:r>
            <a:r>
              <a:rPr lang="en-NZ" sz="2000" dirty="0" smtClean="0">
                <a:solidFill>
                  <a:srgbClr val="FF0000"/>
                </a:solidFill>
              </a:rPr>
              <a:t>so</a:t>
            </a:r>
            <a:r>
              <a:rPr lang="en-NZ" sz="2000" dirty="0" smtClean="0"/>
              <a:t> we then segmented the </a:t>
            </a:r>
            <a:r>
              <a:rPr lang="en-NZ" sz="2000" dirty="0"/>
              <a:t>nucleus boundary </a:t>
            </a:r>
            <a:r>
              <a:rPr lang="en-NZ" sz="2000" dirty="0" smtClean="0"/>
              <a:t>and </a:t>
            </a:r>
            <a:r>
              <a:rPr lang="en-NZ" sz="2000" dirty="0"/>
              <a:t>projected onto the original cross-section of segmented </a:t>
            </a:r>
            <a:r>
              <a:rPr lang="en-NZ" sz="2000" dirty="0" smtClean="0"/>
              <a:t>mitochondria (Fig 3C). </a:t>
            </a:r>
            <a:r>
              <a:rPr lang="en-NZ" sz="2000" dirty="0"/>
              <a:t>It </a:t>
            </a:r>
            <a:r>
              <a:rPr lang="en-NZ" sz="2000" dirty="0" smtClean="0"/>
              <a:t>was </a:t>
            </a:r>
            <a:r>
              <a:rPr lang="en-NZ" sz="2000" dirty="0"/>
              <a:t>evident </a:t>
            </a:r>
            <a:r>
              <a:rPr lang="en-NZ" sz="2000" dirty="0" smtClean="0"/>
              <a:t>that </a:t>
            </a:r>
            <a:r>
              <a:rPr lang="en-NZ" sz="2000" dirty="0"/>
              <a:t>the cluster did in fact lie within the shadow of the nucleus. </a:t>
            </a:r>
            <a:endParaRPr lang="en-US" sz="2000" dirty="0"/>
          </a:p>
          <a:p>
            <a:pPr>
              <a:spcBef>
                <a:spcPts val="0"/>
              </a:spcBef>
            </a:pPr>
            <a:r>
              <a:rPr lang="en-US" sz="2000" dirty="0" smtClean="0"/>
              <a:t> </a:t>
            </a:r>
            <a:endParaRPr lang="en-US" sz="2000" dirty="0"/>
          </a:p>
        </p:txBody>
      </p:sp>
      <p:sp>
        <p:nvSpPr>
          <p:cNvPr id="108" name="Text Placeholder 107"/>
          <p:cNvSpPr>
            <a:spLocks noGrp="1"/>
          </p:cNvSpPr>
          <p:nvPr>
            <p:ph type="body" sz="quarter" idx="27"/>
          </p:nvPr>
        </p:nvSpPr>
        <p:spPr>
          <a:xfrm>
            <a:off x="24685622" y="10472593"/>
            <a:ext cx="7535264" cy="531993"/>
          </a:xfrm>
        </p:spPr>
        <p:txBody>
          <a:bodyPr/>
          <a:lstStyle/>
          <a:p>
            <a:r>
              <a:rPr lang="en-US" dirty="0" smtClean="0"/>
              <a:t>CONCLUSION</a:t>
            </a:r>
            <a:endParaRPr lang="en-US" dirty="0"/>
          </a:p>
        </p:txBody>
      </p:sp>
      <p:sp>
        <p:nvSpPr>
          <p:cNvPr id="109" name="Text Placeholder 108"/>
          <p:cNvSpPr>
            <a:spLocks noGrp="1"/>
          </p:cNvSpPr>
          <p:nvPr>
            <p:ph type="body" sz="quarter" idx="28"/>
          </p:nvPr>
        </p:nvSpPr>
        <p:spPr>
          <a:xfrm>
            <a:off x="24706784" y="11004586"/>
            <a:ext cx="7539038" cy="6300569"/>
          </a:xfrm>
        </p:spPr>
        <p:txBody>
          <a:bodyPr/>
          <a:lstStyle/>
          <a:p>
            <a:pPr marL="182880" lvl="1" indent="-182880">
              <a:buFont typeface="Arial" pitchFamily="34" charset="0"/>
              <a:buChar char="•"/>
            </a:pPr>
            <a:r>
              <a:rPr lang="en-US" sz="2000" dirty="0" smtClean="0">
                <a:ea typeface="Calibri"/>
                <a:cs typeface="Times New Roman"/>
              </a:rPr>
              <a:t>Distribution analysis of plotted mitochondrion </a:t>
            </a:r>
            <a:r>
              <a:rPr lang="en-US" sz="2000" dirty="0" err="1" smtClean="0">
                <a:ea typeface="Calibri"/>
                <a:cs typeface="Times New Roman"/>
              </a:rPr>
              <a:t>centroids</a:t>
            </a:r>
            <a:r>
              <a:rPr lang="en-US" sz="2000" dirty="0" smtClean="0">
                <a:ea typeface="Calibri"/>
                <a:cs typeface="Times New Roman"/>
              </a:rPr>
              <a:t> using a </a:t>
            </a:r>
            <a:r>
              <a:rPr lang="en-US" sz="2000" dirty="0" err="1" smtClean="0">
                <a:ea typeface="Calibri"/>
                <a:cs typeface="Times New Roman"/>
              </a:rPr>
              <a:t>quadrat</a:t>
            </a:r>
            <a:r>
              <a:rPr lang="en-US" sz="2000" dirty="0" smtClean="0">
                <a:ea typeface="Calibri"/>
                <a:cs typeface="Times New Roman"/>
              </a:rPr>
              <a:t> test that incorporated the location of the nucleus in the 3D stack confirmed that mitochondria were clustered near the nucleus (p=0.017).</a:t>
            </a:r>
          </a:p>
          <a:p>
            <a:pPr marL="182880" lvl="1" indent="-182880">
              <a:buFont typeface="Arial" pitchFamily="34" charset="0"/>
              <a:buChar char="•"/>
            </a:pPr>
            <a:r>
              <a:rPr lang="en-US" sz="2000" dirty="0" smtClean="0">
                <a:solidFill>
                  <a:srgbClr val="FF0000"/>
                </a:solidFill>
              </a:rPr>
              <a:t>The cell-wide inter-point interaction between mitochondrion centroids calculated by the nearest-</a:t>
            </a:r>
            <a:r>
              <a:rPr lang="en-US" sz="2000" dirty="0">
                <a:solidFill>
                  <a:srgbClr val="FF0000"/>
                </a:solidFill>
              </a:rPr>
              <a:t> </a:t>
            </a:r>
            <a:r>
              <a:rPr lang="en-US" sz="2000" dirty="0" err="1" smtClean="0">
                <a:solidFill>
                  <a:srgbClr val="FF0000"/>
                </a:solidFill>
              </a:rPr>
              <a:t>neighbour</a:t>
            </a:r>
            <a:r>
              <a:rPr lang="en-US" sz="2000" dirty="0" smtClean="0">
                <a:solidFill>
                  <a:srgbClr val="FF0000"/>
                </a:solidFill>
              </a:rPr>
              <a:t>, </a:t>
            </a:r>
            <a:r>
              <a:rPr lang="en-US" sz="2000" dirty="0" smtClean="0">
                <a:solidFill>
                  <a:srgbClr val="FF0000"/>
                </a:solidFill>
              </a:rPr>
              <a:t>L-function and the pair correlation function all provide evidence against the hypothesis that the distribution is random and homogeneous. The analysis indicated a hardcore repulsion at low radii (associated with the size of the organelles limiting the proximity of the centroids) and confirm the existence of clustering of </a:t>
            </a:r>
            <a:r>
              <a:rPr lang="en-US" sz="2000" dirty="0" smtClean="0">
                <a:solidFill>
                  <a:srgbClr val="FF0000"/>
                </a:solidFill>
              </a:rPr>
              <a:t>mitochondria at a </a:t>
            </a:r>
            <a:r>
              <a:rPr lang="en-US" sz="2000" dirty="0" err="1" smtClean="0">
                <a:solidFill>
                  <a:srgbClr val="FF0000"/>
                </a:solidFill>
              </a:rPr>
              <a:t>meso</a:t>
            </a:r>
            <a:r>
              <a:rPr lang="en-US" sz="2000" dirty="0" smtClean="0">
                <a:solidFill>
                  <a:srgbClr val="FF0000"/>
                </a:solidFill>
              </a:rPr>
              <a:t>-scale level</a:t>
            </a:r>
            <a:r>
              <a:rPr lang="en-US" sz="2000" dirty="0" smtClean="0"/>
              <a:t>. </a:t>
            </a:r>
            <a:endParaRPr lang="en-US" sz="2000" dirty="0" smtClean="0">
              <a:ea typeface="Calibri"/>
              <a:cs typeface="Times New Roman"/>
            </a:endParaRPr>
          </a:p>
          <a:p>
            <a:pPr marL="182880" lvl="1" indent="-182880">
              <a:buFont typeface="Arial" pitchFamily="34" charset="0"/>
              <a:buChar char="•"/>
            </a:pPr>
            <a:r>
              <a:rPr lang="en-US" sz="2000" dirty="0" smtClean="0">
                <a:ea typeface="Calibri"/>
                <a:cs typeface="Times New Roman"/>
              </a:rPr>
              <a:t>The study revealed the strength of the new integrated use of SBFSEM imaging and computational statistics to characterize and parameterize the spatial distribution of cellular organelles such as mitochondria that are dynamically remodeled under a physiological condition and more intensely in disease settings such as diabetic </a:t>
            </a:r>
            <a:r>
              <a:rPr lang="en-US" sz="2000" dirty="0" err="1" smtClean="0">
                <a:ea typeface="Calibri"/>
                <a:cs typeface="Times New Roman"/>
              </a:rPr>
              <a:t>cardiomyopathy</a:t>
            </a:r>
            <a:r>
              <a:rPr lang="en-US" sz="2000" dirty="0" smtClean="0">
                <a:ea typeface="Calibri"/>
                <a:cs typeface="Times New Roman"/>
              </a:rPr>
              <a:t> and heart failure.</a:t>
            </a:r>
            <a:endParaRPr lang="en-US" sz="2000" dirty="0" smtClean="0"/>
          </a:p>
        </p:txBody>
      </p:sp>
      <p:sp>
        <p:nvSpPr>
          <p:cNvPr id="110" name="Text Placeholder 109"/>
          <p:cNvSpPr>
            <a:spLocks noGrp="1"/>
          </p:cNvSpPr>
          <p:nvPr>
            <p:ph type="body" sz="quarter" idx="29"/>
          </p:nvPr>
        </p:nvSpPr>
        <p:spPr>
          <a:xfrm>
            <a:off x="24703212" y="17551644"/>
            <a:ext cx="7535264" cy="531993"/>
          </a:xfrm>
        </p:spPr>
        <p:txBody>
          <a:bodyPr/>
          <a:lstStyle/>
          <a:p>
            <a:r>
              <a:rPr lang="en-US" dirty="0" smtClean="0"/>
              <a:t>ACKNOWLEDGEMENTS</a:t>
            </a:r>
            <a:endParaRPr lang="en-US" dirty="0"/>
          </a:p>
        </p:txBody>
      </p:sp>
      <p:sp>
        <p:nvSpPr>
          <p:cNvPr id="111" name="Text Placeholder 110"/>
          <p:cNvSpPr>
            <a:spLocks noGrp="1"/>
          </p:cNvSpPr>
          <p:nvPr>
            <p:ph type="body" sz="quarter" idx="30"/>
          </p:nvPr>
        </p:nvSpPr>
        <p:spPr>
          <a:xfrm>
            <a:off x="24699438" y="18023616"/>
            <a:ext cx="7539038" cy="3715247"/>
          </a:xfrm>
        </p:spPr>
        <p:txBody>
          <a:bodyPr/>
          <a:lstStyle/>
          <a:p>
            <a:r>
              <a:rPr lang="en-US" sz="2000" dirty="0" smtClean="0"/>
              <a:t>Jenny Yan gives special thanks to Elizabeth </a:t>
            </a:r>
            <a:r>
              <a:rPr lang="en-US" sz="2000" dirty="0" err="1" smtClean="0"/>
              <a:t>Theakston</a:t>
            </a:r>
            <a:r>
              <a:rPr lang="en-US" sz="2000" dirty="0" smtClean="0"/>
              <a:t> of the University of Auckland for her guidance and support during this work. </a:t>
            </a:r>
            <a:r>
              <a:rPr lang="en-US" sz="2000" dirty="0" err="1" smtClean="0"/>
              <a:t>Tapaswani</a:t>
            </a:r>
            <a:r>
              <a:rPr lang="en-US" sz="2000" dirty="0" smtClean="0"/>
              <a:t> Das is acknowledged for her computational support. UCSD Pacific Rim Undergraduate Experiences (PRIME) made this study possible and we thank to Drs. Peter </a:t>
            </a:r>
            <a:r>
              <a:rPr lang="en-US" sz="2000" dirty="0" err="1" smtClean="0"/>
              <a:t>Arzberger</a:t>
            </a:r>
            <a:r>
              <a:rPr lang="en-US" sz="2000" dirty="0" smtClean="0"/>
              <a:t> and Gabriele </a:t>
            </a:r>
            <a:r>
              <a:rPr lang="en-US" sz="2000" dirty="0" err="1" smtClean="0"/>
              <a:t>Wienhausen</a:t>
            </a:r>
            <a:r>
              <a:rPr lang="en-US" sz="2000" dirty="0" smtClean="0"/>
              <a:t>. Jenny Yan was also supported by the Tosh Nomura &amp; Annette Okamoto-Alexander Research Scholarship.  SBFSEM imaging was supported by NIH P41 RR004050.  </a:t>
            </a:r>
            <a:r>
              <a:rPr lang="en-US" sz="2000" dirty="0" err="1" smtClean="0"/>
              <a:t>Hoshijima</a:t>
            </a:r>
            <a:r>
              <a:rPr lang="en-US" sz="2000" dirty="0" smtClean="0"/>
              <a:t> was supported by AHA Established Investigator Award</a:t>
            </a:r>
            <a:r>
              <a:rPr lang="en-US" sz="2000" dirty="0" smtClean="0"/>
              <a:t>. </a:t>
            </a:r>
            <a:r>
              <a:rPr lang="en-US" sz="2000" dirty="0" smtClean="0">
                <a:solidFill>
                  <a:srgbClr val="FF0000"/>
                </a:solidFill>
              </a:rPr>
              <a:t>Rajagopal was funded by the Royal Society of NZ.</a:t>
            </a:r>
            <a:endParaRPr lang="en-US" sz="2000" dirty="0" smtClean="0">
              <a:solidFill>
                <a:srgbClr val="FF0000"/>
              </a:solidFill>
            </a:endParaRPr>
          </a:p>
        </p:txBody>
      </p:sp>
      <p:sp>
        <p:nvSpPr>
          <p:cNvPr id="112" name="Text Placeholder 111"/>
          <p:cNvSpPr>
            <a:spLocks noGrp="1"/>
          </p:cNvSpPr>
          <p:nvPr>
            <p:ph type="body" sz="quarter" idx="95"/>
          </p:nvPr>
        </p:nvSpPr>
        <p:spPr/>
        <p:txBody>
          <a:bodyPr/>
          <a:lstStyle/>
          <a:p>
            <a:endParaRPr lang="en-US"/>
          </a:p>
        </p:txBody>
      </p:sp>
      <p:sp>
        <p:nvSpPr>
          <p:cNvPr id="113" name="Text Placeholder 112"/>
          <p:cNvSpPr>
            <a:spLocks noGrp="1"/>
          </p:cNvSpPr>
          <p:nvPr>
            <p:ph type="body" sz="quarter" idx="96"/>
          </p:nvPr>
        </p:nvSpPr>
        <p:spPr>
          <a:xfrm>
            <a:off x="688777" y="9249162"/>
            <a:ext cx="7542610" cy="1893210"/>
          </a:xfrm>
        </p:spPr>
        <p:txBody>
          <a:bodyPr/>
          <a:lstStyle/>
          <a:p>
            <a:r>
              <a:rPr lang="en-US" sz="2000" dirty="0" smtClean="0"/>
              <a:t>To quantitatively characterize the spatial distribution of cellular organelles such as mitochondria in </a:t>
            </a:r>
            <a:r>
              <a:rPr lang="en-US" sz="2000" dirty="0" err="1" smtClean="0"/>
              <a:t>cardiomyocytes</a:t>
            </a:r>
            <a:r>
              <a:rPr lang="en-US" sz="2000" dirty="0" smtClean="0"/>
              <a:t> to progress toward a better understanding of the underlying mechanisms of cardiac cell function. </a:t>
            </a:r>
          </a:p>
          <a:p>
            <a:endParaRPr lang="en-US" dirty="0"/>
          </a:p>
        </p:txBody>
      </p:sp>
      <p:sp>
        <p:nvSpPr>
          <p:cNvPr id="114" name="Text Placeholder 113"/>
          <p:cNvSpPr>
            <a:spLocks noGrp="1"/>
          </p:cNvSpPr>
          <p:nvPr>
            <p:ph type="body" sz="quarter" idx="107"/>
          </p:nvPr>
        </p:nvSpPr>
        <p:spPr/>
        <p:txBody>
          <a:bodyPr/>
          <a:lstStyle/>
          <a:p>
            <a:endParaRPr lang="en-US"/>
          </a:p>
        </p:txBody>
      </p:sp>
      <p:sp>
        <p:nvSpPr>
          <p:cNvPr id="116" name="Text Placeholder 115"/>
          <p:cNvSpPr>
            <a:spLocks noGrp="1"/>
          </p:cNvSpPr>
          <p:nvPr>
            <p:ph type="body" sz="quarter" idx="116"/>
          </p:nvPr>
        </p:nvSpPr>
        <p:spPr/>
        <p:txBody>
          <a:bodyPr/>
          <a:lstStyle/>
          <a:p>
            <a:endParaRPr lang="en-US"/>
          </a:p>
        </p:txBody>
      </p:sp>
      <p:sp>
        <p:nvSpPr>
          <p:cNvPr id="117" name="Text Placeholder 116"/>
          <p:cNvSpPr>
            <a:spLocks noGrp="1"/>
          </p:cNvSpPr>
          <p:nvPr>
            <p:ph type="body" sz="quarter" idx="117"/>
          </p:nvPr>
        </p:nvSpPr>
        <p:spPr/>
        <p:txBody>
          <a:bodyPr/>
          <a:lstStyle/>
          <a:p>
            <a:endParaRPr lang="en-US"/>
          </a:p>
        </p:txBody>
      </p:sp>
      <p:sp>
        <p:nvSpPr>
          <p:cNvPr id="118" name="Text Placeholder 117"/>
          <p:cNvSpPr>
            <a:spLocks noGrp="1"/>
          </p:cNvSpPr>
          <p:nvPr>
            <p:ph type="body" sz="quarter" idx="118"/>
          </p:nvPr>
        </p:nvSpPr>
        <p:spPr/>
        <p:txBody>
          <a:bodyPr/>
          <a:lstStyle/>
          <a:p>
            <a:endParaRPr lang="en-US"/>
          </a:p>
        </p:txBody>
      </p:sp>
      <p:sp>
        <p:nvSpPr>
          <p:cNvPr id="119" name="Text Placeholder 118"/>
          <p:cNvSpPr>
            <a:spLocks noGrp="1"/>
          </p:cNvSpPr>
          <p:nvPr>
            <p:ph type="body" sz="quarter" idx="119"/>
          </p:nvPr>
        </p:nvSpPr>
        <p:spPr/>
        <p:txBody>
          <a:bodyPr/>
          <a:lstStyle/>
          <a:p>
            <a:endParaRPr lang="en-US"/>
          </a:p>
        </p:txBody>
      </p:sp>
      <p:sp>
        <p:nvSpPr>
          <p:cNvPr id="120" name="Text Placeholder 119"/>
          <p:cNvSpPr>
            <a:spLocks noGrp="1"/>
          </p:cNvSpPr>
          <p:nvPr>
            <p:ph type="body" sz="quarter" idx="120"/>
          </p:nvPr>
        </p:nvSpPr>
        <p:spPr/>
        <p:txBody>
          <a:bodyPr/>
          <a:lstStyle/>
          <a:p>
            <a:endParaRPr lang="en-US" dirty="0"/>
          </a:p>
        </p:txBody>
      </p:sp>
      <p:sp>
        <p:nvSpPr>
          <p:cNvPr id="121" name="Text Placeholder 120"/>
          <p:cNvSpPr>
            <a:spLocks noGrp="1"/>
          </p:cNvSpPr>
          <p:nvPr>
            <p:ph type="body" sz="quarter" idx="121"/>
          </p:nvPr>
        </p:nvSpPr>
        <p:spPr>
          <a:xfrm>
            <a:off x="24685622" y="6142308"/>
            <a:ext cx="7542610" cy="1739321"/>
          </a:xfrm>
        </p:spPr>
        <p:txBody>
          <a:bodyPr/>
          <a:lstStyle/>
          <a:p>
            <a:pPr>
              <a:spcBef>
                <a:spcPts val="0"/>
              </a:spcBef>
            </a:pPr>
            <a:r>
              <a:rPr lang="en-US" sz="1400" b="1" dirty="0" smtClean="0"/>
              <a:t>Figure 5: Interaction statistics. A,</a:t>
            </a:r>
            <a:r>
              <a:rPr lang="en-US" sz="1400" dirty="0" smtClean="0"/>
              <a:t> nearest neighbor distances;  </a:t>
            </a:r>
            <a:r>
              <a:rPr lang="en-US" sz="1400" b="1" dirty="0" smtClean="0"/>
              <a:t>B</a:t>
            </a:r>
            <a:r>
              <a:rPr lang="en-US" sz="1400" b="1" dirty="0"/>
              <a:t>,</a:t>
            </a:r>
            <a:r>
              <a:rPr lang="en-US" sz="1400" dirty="0" smtClean="0"/>
              <a:t> L-function (pair-wise distances), and </a:t>
            </a:r>
            <a:r>
              <a:rPr lang="en-US" sz="1400" b="1" dirty="0" smtClean="0"/>
              <a:t>C,</a:t>
            </a:r>
            <a:r>
              <a:rPr lang="en-US" sz="1400" dirty="0" smtClean="0"/>
              <a:t> PCF. In (A) and (B) the red line represents the theoretical curve, the black is the observed, and the gray area is the confidence band. In (c), the green represents a Poisson process, the blue is the observed, the black and red are the upper and lower envelopes (confidence band).</a:t>
            </a:r>
          </a:p>
          <a:p>
            <a:endParaRPr lang="en-US" dirty="0"/>
          </a:p>
        </p:txBody>
      </p:sp>
      <p:sp>
        <p:nvSpPr>
          <p:cNvPr id="125" name="Text Placeholder 124"/>
          <p:cNvSpPr>
            <a:spLocks noGrp="1"/>
          </p:cNvSpPr>
          <p:nvPr>
            <p:ph type="body" sz="quarter" idx="125"/>
          </p:nvPr>
        </p:nvSpPr>
        <p:spPr>
          <a:xfrm>
            <a:off x="684014" y="11416639"/>
            <a:ext cx="7542610" cy="4330800"/>
          </a:xfrm>
        </p:spPr>
        <p:txBody>
          <a:bodyPr/>
          <a:lstStyle/>
          <a:p>
            <a:r>
              <a:rPr lang="en-US" sz="2000" dirty="0" smtClean="0"/>
              <a:t>Adult mouse ventricular tissues were imaged using serial block-face scanning electron microscopy (SBFSEM). Geometric models of mitochondrial organization were created. For quantification, individual mitochondrion boundaries were  segmented  from the cross-sectional slices obtained from SBFSEM  images using </a:t>
            </a:r>
            <a:r>
              <a:rPr lang="en-US" sz="2000" dirty="0" smtClean="0">
                <a:solidFill>
                  <a:srgbClr val="FF0000"/>
                </a:solidFill>
              </a:rPr>
              <a:t>the Zinc </a:t>
            </a:r>
            <a:r>
              <a:rPr lang="en-US" sz="2000" dirty="0" err="1" smtClean="0">
                <a:solidFill>
                  <a:srgbClr val="FF0000"/>
                </a:solidFill>
              </a:rPr>
              <a:t>Digitiser</a:t>
            </a:r>
            <a:r>
              <a:rPr lang="en-US" sz="2000" dirty="0" smtClean="0">
                <a:solidFill>
                  <a:srgbClr val="FF0000"/>
                </a:solidFill>
              </a:rPr>
              <a:t> </a:t>
            </a:r>
            <a:r>
              <a:rPr lang="en-US" sz="2000" dirty="0">
                <a:solidFill>
                  <a:srgbClr val="FF0000"/>
                </a:solidFill>
              </a:rPr>
              <a:t>software (http://</a:t>
            </a:r>
            <a:r>
              <a:rPr lang="en-US" sz="2000" dirty="0" err="1">
                <a:solidFill>
                  <a:srgbClr val="FF0000"/>
                </a:solidFill>
              </a:rPr>
              <a:t>www.cmiss.org</a:t>
            </a:r>
            <a:r>
              <a:rPr lang="en-US" sz="2000" dirty="0">
                <a:solidFill>
                  <a:srgbClr val="FF0000"/>
                </a:solidFill>
              </a:rPr>
              <a:t>/</a:t>
            </a:r>
            <a:r>
              <a:rPr lang="en-US" sz="2000" dirty="0" err="1">
                <a:solidFill>
                  <a:srgbClr val="FF0000"/>
                </a:solidFill>
              </a:rPr>
              <a:t>cmgui</a:t>
            </a:r>
            <a:r>
              <a:rPr lang="en-US" sz="2000" dirty="0">
                <a:solidFill>
                  <a:srgbClr val="FF0000"/>
                </a:solidFill>
              </a:rPr>
              <a:t>/</a:t>
            </a:r>
            <a:r>
              <a:rPr lang="en-US" sz="2000" dirty="0" smtClean="0">
                <a:solidFill>
                  <a:srgbClr val="FF0000"/>
                </a:solidFill>
              </a:rPr>
              <a:t>zinc)</a:t>
            </a:r>
            <a:r>
              <a:rPr lang="en-US" sz="2000" dirty="0" smtClean="0"/>
              <a:t>, </a:t>
            </a:r>
            <a:r>
              <a:rPr lang="en-US" sz="2000" dirty="0" smtClean="0"/>
              <a:t>and the centroid of each boundary was calculated and plotted. Spatial statistical analyses were then applied on the data using the </a:t>
            </a:r>
            <a:r>
              <a:rPr lang="en-US" sz="2000" dirty="0" err="1" smtClean="0"/>
              <a:t>Spatstat</a:t>
            </a:r>
            <a:r>
              <a:rPr lang="en-US" sz="2000" dirty="0" smtClean="0"/>
              <a:t> package in R (</a:t>
            </a:r>
            <a:r>
              <a:rPr lang="en-US" sz="2000" dirty="0" smtClean="0">
                <a:hlinkClick r:id="rId4"/>
              </a:rPr>
              <a:t>www.spatstat.org</a:t>
            </a:r>
            <a:r>
              <a:rPr lang="en-US" sz="2000" dirty="0" smtClean="0"/>
              <a:t>) to characterize the distribution of mitochondria. Two studies were performed to investigate the randomness in distribution of centroids: (1) a quadrat test, and (2) inter-point interactions.</a:t>
            </a:r>
          </a:p>
        </p:txBody>
      </p:sp>
      <p:sp>
        <p:nvSpPr>
          <p:cNvPr id="127" name="Picture Placeholder 126"/>
          <p:cNvSpPr>
            <a:spLocks noGrp="1"/>
          </p:cNvSpPr>
          <p:nvPr>
            <p:ph type="pic" sz="quarter" idx="127"/>
          </p:nvPr>
        </p:nvSpPr>
        <p:spPr/>
      </p:sp>
      <p:sp>
        <p:nvSpPr>
          <p:cNvPr id="136" name="Text Placeholder 135"/>
          <p:cNvSpPr>
            <a:spLocks noGrp="1"/>
          </p:cNvSpPr>
          <p:nvPr>
            <p:ph type="body" sz="quarter" idx="136"/>
          </p:nvPr>
        </p:nvSpPr>
        <p:spPr/>
        <p:txBody>
          <a:bodyPr/>
          <a:lstStyle/>
          <a:p>
            <a:endParaRPr lang="en-US"/>
          </a:p>
        </p:txBody>
      </p:sp>
      <p:sp>
        <p:nvSpPr>
          <p:cNvPr id="137" name="Text Placeholder 136"/>
          <p:cNvSpPr>
            <a:spLocks noGrp="1"/>
          </p:cNvSpPr>
          <p:nvPr>
            <p:ph type="body" sz="quarter" idx="137"/>
          </p:nvPr>
        </p:nvSpPr>
        <p:spPr/>
        <p:txBody>
          <a:bodyPr/>
          <a:lstStyle/>
          <a:p>
            <a:endParaRPr lang="en-US"/>
          </a:p>
        </p:txBody>
      </p:sp>
      <p:sp>
        <p:nvSpPr>
          <p:cNvPr id="138" name="Text Placeholder 137"/>
          <p:cNvSpPr>
            <a:spLocks noGrp="1"/>
          </p:cNvSpPr>
          <p:nvPr>
            <p:ph type="body" sz="quarter" idx="138"/>
          </p:nvPr>
        </p:nvSpPr>
        <p:spPr/>
        <p:txBody>
          <a:bodyPr/>
          <a:lstStyle/>
          <a:p>
            <a:endParaRPr lang="en-US"/>
          </a:p>
        </p:txBody>
      </p:sp>
      <p:sp>
        <p:nvSpPr>
          <p:cNvPr id="139" name="Text Placeholder 138"/>
          <p:cNvSpPr>
            <a:spLocks noGrp="1"/>
          </p:cNvSpPr>
          <p:nvPr>
            <p:ph type="body" sz="quarter" idx="139"/>
          </p:nvPr>
        </p:nvSpPr>
        <p:spPr/>
        <p:txBody>
          <a:bodyPr/>
          <a:lstStyle/>
          <a:p>
            <a:endParaRPr lang="en-US"/>
          </a:p>
        </p:txBody>
      </p:sp>
      <p:sp>
        <p:nvSpPr>
          <p:cNvPr id="140" name="Text Placeholder 139"/>
          <p:cNvSpPr>
            <a:spLocks noGrp="1"/>
          </p:cNvSpPr>
          <p:nvPr>
            <p:ph type="body" sz="quarter" idx="140"/>
          </p:nvPr>
        </p:nvSpPr>
        <p:spPr/>
        <p:txBody>
          <a:bodyPr/>
          <a:lstStyle/>
          <a:p>
            <a:endParaRPr lang="en-US"/>
          </a:p>
        </p:txBody>
      </p:sp>
      <p:sp>
        <p:nvSpPr>
          <p:cNvPr id="141" name="Text Placeholder 140"/>
          <p:cNvSpPr>
            <a:spLocks noGrp="1"/>
          </p:cNvSpPr>
          <p:nvPr>
            <p:ph type="body" sz="quarter" idx="141"/>
          </p:nvPr>
        </p:nvSpPr>
        <p:spPr/>
        <p:txBody>
          <a:bodyPr/>
          <a:lstStyle/>
          <a:p>
            <a:endParaRPr lang="en-US"/>
          </a:p>
        </p:txBody>
      </p:sp>
      <p:sp>
        <p:nvSpPr>
          <p:cNvPr id="142" name="Text Placeholder 141"/>
          <p:cNvSpPr>
            <a:spLocks noGrp="1"/>
          </p:cNvSpPr>
          <p:nvPr>
            <p:ph type="body" sz="quarter" idx="142"/>
          </p:nvPr>
        </p:nvSpPr>
        <p:spPr/>
        <p:txBody>
          <a:bodyPr/>
          <a:lstStyle/>
          <a:p>
            <a:endParaRPr lang="en-US"/>
          </a:p>
        </p:txBody>
      </p:sp>
      <p:sp>
        <p:nvSpPr>
          <p:cNvPr id="143" name="Text Placeholder 142"/>
          <p:cNvSpPr>
            <a:spLocks noGrp="1"/>
          </p:cNvSpPr>
          <p:nvPr>
            <p:ph type="body" sz="quarter" idx="143"/>
          </p:nvPr>
        </p:nvSpPr>
        <p:spPr/>
        <p:txBody>
          <a:bodyPr/>
          <a:lstStyle/>
          <a:p>
            <a:endParaRPr lang="en-US"/>
          </a:p>
        </p:txBody>
      </p:sp>
      <p:sp>
        <p:nvSpPr>
          <p:cNvPr id="144" name="Text Placeholder 143"/>
          <p:cNvSpPr>
            <a:spLocks noGrp="1"/>
          </p:cNvSpPr>
          <p:nvPr>
            <p:ph type="body" sz="quarter" idx="144"/>
          </p:nvPr>
        </p:nvSpPr>
        <p:spPr/>
        <p:txBody>
          <a:bodyPr/>
          <a:lstStyle/>
          <a:p>
            <a:endParaRPr lang="en-US"/>
          </a:p>
        </p:txBody>
      </p:sp>
      <p:sp>
        <p:nvSpPr>
          <p:cNvPr id="145" name="Text Placeholder 144"/>
          <p:cNvSpPr>
            <a:spLocks noGrp="1"/>
          </p:cNvSpPr>
          <p:nvPr>
            <p:ph type="body" sz="quarter" idx="145"/>
          </p:nvPr>
        </p:nvSpPr>
        <p:spPr/>
        <p:txBody>
          <a:bodyPr/>
          <a:lstStyle/>
          <a:p>
            <a:endParaRPr lang="en-US"/>
          </a:p>
        </p:txBody>
      </p:sp>
      <p:sp>
        <p:nvSpPr>
          <p:cNvPr id="146" name="Text Placeholder 145"/>
          <p:cNvSpPr>
            <a:spLocks noGrp="1"/>
          </p:cNvSpPr>
          <p:nvPr>
            <p:ph type="body" sz="quarter" idx="146"/>
          </p:nvPr>
        </p:nvSpPr>
        <p:spPr/>
        <p:txBody>
          <a:bodyPr/>
          <a:lstStyle/>
          <a:p>
            <a:endParaRPr lang="en-US"/>
          </a:p>
        </p:txBody>
      </p:sp>
      <p:sp>
        <p:nvSpPr>
          <p:cNvPr id="147" name="Text Placeholder 146"/>
          <p:cNvSpPr>
            <a:spLocks noGrp="1"/>
          </p:cNvSpPr>
          <p:nvPr>
            <p:ph type="body" sz="quarter" idx="147"/>
          </p:nvPr>
        </p:nvSpPr>
        <p:spPr/>
        <p:txBody>
          <a:bodyPr/>
          <a:lstStyle/>
          <a:p>
            <a:endParaRPr lang="en-US" dirty="0"/>
          </a:p>
        </p:txBody>
      </p:sp>
      <p:sp>
        <p:nvSpPr>
          <p:cNvPr id="148" name="Text Placeholder 147"/>
          <p:cNvSpPr>
            <a:spLocks noGrp="1"/>
          </p:cNvSpPr>
          <p:nvPr>
            <p:ph type="body" sz="quarter" idx="148"/>
          </p:nvPr>
        </p:nvSpPr>
        <p:spPr>
          <a:xfrm>
            <a:off x="16687800" y="11934024"/>
            <a:ext cx="7537847" cy="531993"/>
          </a:xfrm>
        </p:spPr>
        <p:txBody>
          <a:bodyPr/>
          <a:lstStyle/>
          <a:p>
            <a:r>
              <a:rPr lang="en-US" dirty="0" smtClean="0"/>
              <a:t>STUDY 2: Inter-point Interaction</a:t>
            </a:r>
            <a:endParaRPr lang="en-US" dirty="0"/>
          </a:p>
        </p:txBody>
      </p:sp>
      <p:sp>
        <p:nvSpPr>
          <p:cNvPr id="149" name="Text Placeholder 148"/>
          <p:cNvSpPr>
            <a:spLocks noGrp="1"/>
          </p:cNvSpPr>
          <p:nvPr>
            <p:ph type="body" sz="quarter" idx="149"/>
          </p:nvPr>
        </p:nvSpPr>
        <p:spPr>
          <a:xfrm>
            <a:off x="701282" y="10884646"/>
            <a:ext cx="7537847" cy="531993"/>
          </a:xfrm>
        </p:spPr>
        <p:txBody>
          <a:bodyPr/>
          <a:lstStyle/>
          <a:p>
            <a:r>
              <a:rPr lang="en-US" dirty="0" smtClean="0"/>
              <a:t>METHODS</a:t>
            </a:r>
            <a:endParaRPr lang="en-US" dirty="0"/>
          </a:p>
        </p:txBody>
      </p:sp>
      <p:sp>
        <p:nvSpPr>
          <p:cNvPr id="150" name="Text Placeholder 149"/>
          <p:cNvSpPr>
            <a:spLocks noGrp="1"/>
          </p:cNvSpPr>
          <p:nvPr>
            <p:ph type="body" sz="quarter" idx="150"/>
          </p:nvPr>
        </p:nvSpPr>
        <p:spPr>
          <a:xfrm>
            <a:off x="4465957" y="2489200"/>
            <a:ext cx="23999226" cy="853440"/>
          </a:xfrm>
        </p:spPr>
        <p:txBody>
          <a:bodyPr/>
          <a:lstStyle/>
          <a:p>
            <a:r>
              <a:rPr lang="en-US" sz="2800" baseline="30000" dirty="0" smtClean="0"/>
              <a:t>1</a:t>
            </a:r>
            <a:r>
              <a:rPr lang="en-US" sz="2800" dirty="0" smtClean="0"/>
              <a:t>University of California San Diego, La Jolla, CA, USA, </a:t>
            </a:r>
            <a:r>
              <a:rPr lang="en-US" sz="2800" baseline="30000" dirty="0" smtClean="0"/>
              <a:t>2</a:t>
            </a:r>
            <a:r>
              <a:rPr lang="en-US" sz="2800" dirty="0" smtClean="0"/>
              <a:t>University of Auckland, Auckland, New Zealand.</a:t>
            </a:r>
            <a:endParaRPr lang="en-US" sz="2800" dirty="0"/>
          </a:p>
        </p:txBody>
      </p:sp>
      <p:sp>
        <p:nvSpPr>
          <p:cNvPr id="151" name="Text Placeholder 150"/>
          <p:cNvSpPr>
            <a:spLocks noGrp="1"/>
          </p:cNvSpPr>
          <p:nvPr>
            <p:ph type="body" sz="quarter" idx="151"/>
          </p:nvPr>
        </p:nvSpPr>
        <p:spPr>
          <a:xfrm>
            <a:off x="4457701" y="1881763"/>
            <a:ext cx="23999226" cy="853440"/>
          </a:xfrm>
        </p:spPr>
        <p:txBody>
          <a:bodyPr/>
          <a:lstStyle/>
          <a:p>
            <a:pPr>
              <a:spcBef>
                <a:spcPts val="0"/>
              </a:spcBef>
            </a:pPr>
            <a:r>
              <a:rPr lang="en-US" sz="3200" dirty="0" smtClean="0"/>
              <a:t>Jenny Yan</a:t>
            </a:r>
            <a:r>
              <a:rPr lang="en-US" sz="3200" baseline="30000" dirty="0" smtClean="0"/>
              <a:t>1</a:t>
            </a:r>
            <a:r>
              <a:rPr lang="en-US" sz="3200" dirty="0" smtClean="0"/>
              <a:t>, Cameron G. Walker</a:t>
            </a:r>
            <a:r>
              <a:rPr lang="en-US" sz="3200" baseline="30000" dirty="0" smtClean="0"/>
              <a:t>2</a:t>
            </a:r>
            <a:r>
              <a:rPr lang="en-US" sz="3200" dirty="0" smtClean="0"/>
              <a:t>, Michael J. O’Sullivan</a:t>
            </a:r>
            <a:r>
              <a:rPr lang="en-US" sz="3200" baseline="30000" dirty="0" smtClean="0"/>
              <a:t>2</a:t>
            </a:r>
            <a:r>
              <a:rPr lang="en-US" sz="3200" dirty="0" smtClean="0"/>
              <a:t>, Eric A. Bushong</a:t>
            </a:r>
            <a:r>
              <a:rPr lang="en-US" sz="3200" baseline="30000" dirty="0" smtClean="0"/>
              <a:t>1</a:t>
            </a:r>
            <a:r>
              <a:rPr lang="en-US" sz="3200" dirty="0" smtClean="0"/>
              <a:t>, Mark H. Ellisman</a:t>
            </a:r>
            <a:r>
              <a:rPr lang="en-US" sz="3200" baseline="30000" dirty="0" smtClean="0"/>
              <a:t>1</a:t>
            </a:r>
            <a:r>
              <a:rPr lang="en-US" sz="3200" dirty="0" smtClean="0"/>
              <a:t>, Masahiko Hoshijima</a:t>
            </a:r>
            <a:r>
              <a:rPr lang="en-US" sz="3200" baseline="30000" dirty="0" smtClean="0"/>
              <a:t>1</a:t>
            </a:r>
            <a:r>
              <a:rPr lang="en-US" sz="3200" dirty="0" smtClean="0"/>
              <a:t>, </a:t>
            </a:r>
            <a:r>
              <a:rPr lang="en-US" sz="3200" dirty="0" err="1" smtClean="0"/>
              <a:t>Vijayaraghavan</a:t>
            </a:r>
            <a:r>
              <a:rPr lang="en-US" sz="3200" dirty="0" smtClean="0"/>
              <a:t> Rajagopal</a:t>
            </a:r>
            <a:r>
              <a:rPr lang="en-US" sz="3200" baseline="30000" dirty="0" smtClean="0"/>
              <a:t>2</a:t>
            </a:r>
            <a:r>
              <a:rPr lang="en-US" sz="3200" dirty="0" smtClean="0"/>
              <a:t>.</a:t>
            </a:r>
            <a:endParaRPr lang="en-US" sz="3200" dirty="0"/>
          </a:p>
        </p:txBody>
      </p:sp>
      <p:pic>
        <p:nvPicPr>
          <p:cNvPr id="1027" name="Picture 3" descr="C:\Users\Jenny\Desktop\PRIME 2010\Spatstat\3view mouse.png"/>
          <p:cNvPicPr>
            <a:picLocks noChangeAspect="1" noChangeArrowheads="1"/>
          </p:cNvPicPr>
          <p:nvPr/>
        </p:nvPicPr>
        <p:blipFill>
          <a:blip r:embed="rId5" cstate="print"/>
          <a:srcRect/>
          <a:stretch>
            <a:fillRect/>
          </a:stretch>
        </p:blipFill>
        <p:spPr bwMode="auto">
          <a:xfrm>
            <a:off x="9177299" y="12755424"/>
            <a:ext cx="4325109" cy="3148425"/>
          </a:xfrm>
          <a:prstGeom prst="rect">
            <a:avLst/>
          </a:prstGeom>
          <a:noFill/>
        </p:spPr>
      </p:pic>
      <p:pic>
        <p:nvPicPr>
          <p:cNvPr id="68" name="Picture 2"/>
          <p:cNvPicPr>
            <a:picLocks noChangeAspect="1" noChangeArrowheads="1"/>
          </p:cNvPicPr>
          <p:nvPr/>
        </p:nvPicPr>
        <p:blipFill rotWithShape="1">
          <a:blip r:embed="rId6" cstate="print"/>
          <a:srcRect l="25111" r="24365"/>
          <a:stretch/>
        </p:blipFill>
        <p:spPr bwMode="auto">
          <a:xfrm>
            <a:off x="13534492" y="12767298"/>
            <a:ext cx="2049297" cy="3134255"/>
          </a:xfrm>
          <a:prstGeom prst="rect">
            <a:avLst/>
          </a:prstGeom>
          <a:noFill/>
          <a:ln w="9525">
            <a:noFill/>
            <a:miter lim="800000"/>
            <a:headEnd/>
            <a:tailEnd/>
          </a:ln>
          <a:effectLst/>
        </p:spPr>
      </p:pic>
      <p:pic>
        <p:nvPicPr>
          <p:cNvPr id="235" name="Picture 2" descr="http://upload.wikimedia.org/wikipedia/en/thumb/4/42/UCSD_Seal.svg/160px-UCSD_Seal.svg.png"/>
          <p:cNvPicPr>
            <a:picLocks noChangeAspect="1" noChangeArrowheads="1"/>
          </p:cNvPicPr>
          <p:nvPr/>
        </p:nvPicPr>
        <p:blipFill>
          <a:blip r:embed="rId7" cstate="print"/>
          <a:srcRect/>
          <a:stretch>
            <a:fillRect/>
          </a:stretch>
        </p:blipFill>
        <p:spPr bwMode="auto">
          <a:xfrm>
            <a:off x="1272434" y="461606"/>
            <a:ext cx="2423160" cy="2423160"/>
          </a:xfrm>
          <a:prstGeom prst="rect">
            <a:avLst/>
          </a:prstGeom>
          <a:noFill/>
        </p:spPr>
      </p:pic>
      <p:pic>
        <p:nvPicPr>
          <p:cNvPr id="1030" name="Picture 6" descr="http://upload.wikimedia.org/wikipedia/en/a/ac/University_of_Auckland_Coat_of_Arms.png"/>
          <p:cNvPicPr>
            <a:picLocks noChangeAspect="1" noChangeArrowheads="1"/>
          </p:cNvPicPr>
          <p:nvPr/>
        </p:nvPicPr>
        <p:blipFill>
          <a:blip r:embed="rId8" cstate="print"/>
          <a:srcRect/>
          <a:stretch>
            <a:fillRect/>
          </a:stretch>
        </p:blipFill>
        <p:spPr bwMode="auto">
          <a:xfrm>
            <a:off x="29390327" y="735051"/>
            <a:ext cx="1824000" cy="2149715"/>
          </a:xfrm>
          <a:prstGeom prst="rect">
            <a:avLst/>
          </a:prstGeom>
          <a:noFill/>
        </p:spPr>
      </p:pic>
      <p:sp>
        <p:nvSpPr>
          <p:cNvPr id="237" name="Text Placeholder 236"/>
          <p:cNvSpPr>
            <a:spLocks noGrp="1"/>
          </p:cNvSpPr>
          <p:nvPr>
            <p:ph type="body" sz="quarter" idx="124"/>
          </p:nvPr>
        </p:nvSpPr>
        <p:spPr>
          <a:xfrm>
            <a:off x="24685622" y="7396649"/>
            <a:ext cx="7542610" cy="2176364"/>
          </a:xfrm>
        </p:spPr>
        <p:txBody>
          <a:bodyPr/>
          <a:lstStyle/>
          <a:p>
            <a:r>
              <a:rPr lang="en-US" sz="2000" dirty="0" smtClean="0">
                <a:solidFill>
                  <a:srgbClr val="FF0000"/>
                </a:solidFill>
              </a:rPr>
              <a:t>The observed interaction was compared to the theoretical interaction if it were a Poisson process. </a:t>
            </a:r>
            <a:r>
              <a:rPr lang="en-NZ" sz="2000" dirty="0" smtClean="0">
                <a:solidFill>
                  <a:srgbClr val="FF0000"/>
                </a:solidFill>
              </a:rPr>
              <a:t>Fig 5A clearly shows that the mitochondrial distribution does not fall into the homogenous poisson model. It is evident that there is indeed repulsion at low radii (under 40). Fig. 5B and 5C indicate that there is some clustering behaviour above a radius of 40.    </a:t>
            </a:r>
            <a:endParaRPr lang="en-US" sz="2000" dirty="0" smtClean="0">
              <a:solidFill>
                <a:srgbClr val="FF0000"/>
              </a:solidFill>
            </a:endParaRPr>
          </a:p>
        </p:txBody>
      </p:sp>
      <p:sp>
        <p:nvSpPr>
          <p:cNvPr id="238" name="Text Placeholder 237"/>
          <p:cNvSpPr>
            <a:spLocks noGrp="1"/>
          </p:cNvSpPr>
          <p:nvPr>
            <p:ph type="body" sz="quarter" idx="122"/>
          </p:nvPr>
        </p:nvSpPr>
        <p:spPr>
          <a:xfrm>
            <a:off x="16683037" y="12577635"/>
            <a:ext cx="7542610" cy="8270340"/>
          </a:xfrm>
        </p:spPr>
        <p:txBody>
          <a:bodyPr/>
          <a:lstStyle/>
          <a:p>
            <a:r>
              <a:rPr lang="en-US" sz="2000" dirty="0" smtClean="0"/>
              <a:t>The inter-point interaction of mitochondrion centroids within the cross-section of the cell was also studied. We attempted to determine whether cardiac mitochondria are interactively distributed in ventricular </a:t>
            </a:r>
            <a:r>
              <a:rPr lang="en-US" sz="2000" dirty="0" err="1" smtClean="0"/>
              <a:t>myocytes</a:t>
            </a:r>
            <a:r>
              <a:rPr lang="en-US" sz="2000" dirty="0" smtClean="0"/>
              <a:t>. Three types of interactions, i.e. no interaction (homogenous/random process; the location of any one point is independent of where another lies), clustering (attraction between points), and regularity (repulsion between points) were characterized by plotting nearest neighbor distances, the L-function, and the pair correlation function (PCF). </a:t>
            </a:r>
          </a:p>
          <a:p>
            <a:endParaRPr lang="en-US" sz="2000" dirty="0" smtClean="0"/>
          </a:p>
          <a:p>
            <a:pPr marL="342900" indent="-342900">
              <a:buFont typeface="Arial" pitchFamily="34" charset="0"/>
              <a:buChar char="•"/>
            </a:pPr>
            <a:r>
              <a:rPr lang="en-US" sz="2000" b="1" dirty="0" smtClean="0"/>
              <a:t>Nearest neighbor distances: </a:t>
            </a:r>
            <a:r>
              <a:rPr lang="en-US" sz="2000" dirty="0"/>
              <a:t>t</a:t>
            </a:r>
            <a:r>
              <a:rPr lang="en-US" sz="2000" dirty="0" smtClean="0"/>
              <a:t>he cumulative distribution function of nearest neighbor distances indicates, on average, the number of points in the point pattern process that have a nearest neighbor within a given radius r.</a:t>
            </a:r>
          </a:p>
          <a:p>
            <a:pPr marL="342900" indent="-342900">
              <a:buFont typeface="Arial" pitchFamily="34" charset="0"/>
              <a:buChar char="•"/>
            </a:pPr>
            <a:r>
              <a:rPr lang="en-US" sz="2000" b="1" dirty="0" smtClean="0"/>
              <a:t>L-function:</a:t>
            </a:r>
            <a:r>
              <a:rPr lang="en-US" sz="2000" dirty="0" smtClean="0"/>
              <a:t> while nearest neighbor distances only look at one other point, the L-function illustrates how distances between two points (pair-wise distances) change as the neighborhood size changes. For a random Poisson distribution, this change is linear. Thus, if a point process follows a Poisson process, as the neighborhood size increases, pair-wise distances should match that change and increase linearly. </a:t>
            </a:r>
          </a:p>
          <a:p>
            <a:pPr marL="342900" indent="-342900">
              <a:buFont typeface="Arial" pitchFamily="34" charset="0"/>
              <a:buChar char="•"/>
            </a:pPr>
            <a:r>
              <a:rPr lang="en-US" sz="2000" b="1" dirty="0" smtClean="0"/>
              <a:t>PCR: </a:t>
            </a:r>
            <a:r>
              <a:rPr lang="en-US" sz="2000" dirty="0"/>
              <a:t>t</a:t>
            </a:r>
            <a:r>
              <a:rPr lang="en-US" sz="2000" dirty="0" smtClean="0"/>
              <a:t>he PCF is a derivative of the L-function and measures the rate of change of pair-wise distances. </a:t>
            </a:r>
          </a:p>
        </p:txBody>
      </p:sp>
      <p:pic>
        <p:nvPicPr>
          <p:cNvPr id="1035" name="Picture 11" descr="C:\Users\Jenny\Desktop\PRIME 2010\Spatstat\Progress\Spatstat\3View2 TessQuadtests.bmp"/>
          <p:cNvPicPr>
            <a:picLocks noChangeAspect="1" noChangeArrowheads="1"/>
          </p:cNvPicPr>
          <p:nvPr/>
        </p:nvPicPr>
        <p:blipFill rotWithShape="1">
          <a:blip r:embed="rId9" cstate="print"/>
          <a:srcRect t="9088"/>
          <a:stretch/>
        </p:blipFill>
        <p:spPr bwMode="auto">
          <a:xfrm>
            <a:off x="17340991" y="7772422"/>
            <a:ext cx="6089025" cy="3112224"/>
          </a:xfrm>
          <a:prstGeom prst="rect">
            <a:avLst/>
          </a:prstGeom>
          <a:noFill/>
        </p:spPr>
      </p:pic>
      <p:pic>
        <p:nvPicPr>
          <p:cNvPr id="2" name="Picture 3" descr="C:\Users\mhoshiji\Desktop\flowchart.jpg"/>
          <p:cNvPicPr>
            <a:picLocks noChangeAspect="1" noChangeArrowheads="1"/>
          </p:cNvPicPr>
          <p:nvPr/>
        </p:nvPicPr>
        <p:blipFill rotWithShape="1">
          <a:blip r:embed="rId10">
            <a:extLst>
              <a:ext uri="{28A0092B-C50C-407E-A947-70E740481C1C}">
                <a14:useLocalDpi xmlns:a14="http://schemas.microsoft.com/office/drawing/2010/main" val="0"/>
              </a:ext>
            </a:extLst>
          </a:blip>
          <a:srcRect l="3199" t="4200" r="6718" b="7264"/>
          <a:stretch/>
        </p:blipFill>
        <p:spPr bwMode="auto">
          <a:xfrm>
            <a:off x="783369" y="15529860"/>
            <a:ext cx="7196850" cy="5304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hoshiji\Desktop\3viewMitoLmag.t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3741" b="13387"/>
          <a:stretch/>
        </p:blipFill>
        <p:spPr bwMode="auto">
          <a:xfrm>
            <a:off x="9338504" y="4397167"/>
            <a:ext cx="3139449" cy="29061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hoshiji\Desktop\3viewMitoHmag2.t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26079" y="4397167"/>
            <a:ext cx="3139449" cy="289427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Placeholder 106"/>
          <p:cNvSpPr txBox="1">
            <a:spLocks/>
          </p:cNvSpPr>
          <p:nvPr/>
        </p:nvSpPr>
        <p:spPr>
          <a:xfrm>
            <a:off x="9167513" y="12696279"/>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0" name="Text Placeholder 106"/>
          <p:cNvSpPr txBox="1">
            <a:spLocks/>
          </p:cNvSpPr>
          <p:nvPr/>
        </p:nvSpPr>
        <p:spPr>
          <a:xfrm>
            <a:off x="12532009"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1" name="Text Placeholder 120"/>
          <p:cNvSpPr txBox="1">
            <a:spLocks/>
          </p:cNvSpPr>
          <p:nvPr/>
        </p:nvSpPr>
        <p:spPr>
          <a:xfrm>
            <a:off x="9209383" y="7303318"/>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2.  3D surface-mesh models of mitochondria in adult mouse ventricular </a:t>
            </a:r>
            <a:r>
              <a:rPr lang="en-US" sz="1400" b="1" dirty="0" err="1" smtClean="0"/>
              <a:t>cardiomyoyctes</a:t>
            </a:r>
            <a:r>
              <a:rPr lang="en-US" sz="1400" b="1" dirty="0" smtClean="0"/>
              <a:t> generated from SBFSEM images.  </a:t>
            </a:r>
            <a:r>
              <a:rPr lang="en-US" sz="1400" dirty="0" smtClean="0"/>
              <a:t>Part of inter-</a:t>
            </a:r>
            <a:r>
              <a:rPr lang="en-US" sz="1400" dirty="0" err="1" smtClean="0"/>
              <a:t>myofilament</a:t>
            </a:r>
            <a:r>
              <a:rPr lang="en-US" sz="1400" dirty="0" smtClean="0"/>
              <a:t> mitochondria (purple) were segmented and triangular meshes were generated with that of surface sarcolemma (light blue).  The size of this cuboid image is 14 µm x </a:t>
            </a:r>
            <a:r>
              <a:rPr lang="en-US" sz="1400" dirty="0"/>
              <a:t>14 </a:t>
            </a:r>
            <a:r>
              <a:rPr lang="en-US" sz="1400" dirty="0" smtClean="0"/>
              <a:t>µm</a:t>
            </a:r>
            <a:r>
              <a:rPr lang="en-US" sz="1400" dirty="0"/>
              <a:t> </a:t>
            </a:r>
            <a:r>
              <a:rPr lang="en-US" sz="1400" dirty="0" smtClean="0"/>
              <a:t>x 32 µm (pixel size: 3.5 nm x 3.5 nm, slice interval: 70 nm ). </a:t>
            </a:r>
            <a:r>
              <a:rPr lang="en-US" sz="1400" b="1" dirty="0" smtClean="0"/>
              <a:t> B </a:t>
            </a:r>
            <a:r>
              <a:rPr lang="en-US" sz="1400" dirty="0" smtClean="0"/>
              <a:t>is a high magnification view of a part of </a:t>
            </a:r>
            <a:r>
              <a:rPr lang="en-US" sz="1400" b="1" dirty="0" smtClean="0"/>
              <a:t>A</a:t>
            </a:r>
            <a:r>
              <a:rPr lang="en-US" sz="1400" dirty="0" smtClean="0"/>
              <a:t>.</a:t>
            </a:r>
            <a:endParaRPr lang="en-US" dirty="0"/>
          </a:p>
        </p:txBody>
      </p:sp>
      <p:sp>
        <p:nvSpPr>
          <p:cNvPr id="4" name="Text Placeholder 3"/>
          <p:cNvSpPr>
            <a:spLocks noGrp="1"/>
          </p:cNvSpPr>
          <p:nvPr>
            <p:ph type="body" sz="quarter" idx="123"/>
          </p:nvPr>
        </p:nvSpPr>
        <p:spPr/>
        <p:txBody>
          <a:bodyPr/>
          <a:lstStyle/>
          <a:p>
            <a:endParaRPr lang="en-US"/>
          </a:p>
        </p:txBody>
      </p:sp>
      <p:sp>
        <p:nvSpPr>
          <p:cNvPr id="83" name="Text Placeholder 120"/>
          <p:cNvSpPr txBox="1">
            <a:spLocks/>
          </p:cNvSpPr>
          <p:nvPr/>
        </p:nvSpPr>
        <p:spPr>
          <a:xfrm>
            <a:off x="9049669" y="16005232"/>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3.  Mitochondria boundary determination in cross-sectional slices of a SBFSEM mouse </a:t>
            </a:r>
            <a:r>
              <a:rPr lang="en-US" sz="1400" b="1" dirty="0" err="1" smtClean="0"/>
              <a:t>cardiomyocyte</a:t>
            </a:r>
            <a:r>
              <a:rPr lang="en-US" sz="1400" b="1" dirty="0" smtClean="0"/>
              <a:t> image.  </a:t>
            </a:r>
            <a:r>
              <a:rPr lang="en-US" sz="1400" dirty="0"/>
              <a:t>C</a:t>
            </a:r>
            <a:r>
              <a:rPr lang="en-US" sz="1400" dirty="0" smtClean="0"/>
              <a:t>ross-section of mouse cardiac cells just above the nucleus (</a:t>
            </a:r>
            <a:r>
              <a:rPr lang="en-US" sz="1400" b="1" dirty="0" smtClean="0"/>
              <a:t>A</a:t>
            </a:r>
            <a:r>
              <a:rPr lang="en-US" sz="1400" dirty="0" smtClean="0"/>
              <a:t>) and at the </a:t>
            </a:r>
            <a:r>
              <a:rPr lang="en-US" sz="1400" dirty="0" smtClean="0">
                <a:solidFill>
                  <a:srgbClr val="FF0000"/>
                </a:solidFill>
              </a:rPr>
              <a:t>nucleus</a:t>
            </a:r>
            <a:r>
              <a:rPr lang="en-US" sz="1400" dirty="0" smtClean="0"/>
              <a:t> (</a:t>
            </a:r>
            <a:r>
              <a:rPr lang="en-US" sz="1400" b="1" dirty="0" smtClean="0"/>
              <a:t>B</a:t>
            </a:r>
            <a:r>
              <a:rPr lang="en-US" sz="1400" dirty="0" smtClean="0"/>
              <a:t>).  Arrows indicate clustered mitochondria.  </a:t>
            </a:r>
            <a:r>
              <a:rPr lang="en-US" sz="1400" dirty="0" err="1" smtClean="0"/>
              <a:t>Nuc</a:t>
            </a:r>
            <a:r>
              <a:rPr lang="en-US" sz="1400" dirty="0" smtClean="0"/>
              <a:t>, nucleus.  </a:t>
            </a:r>
            <a:r>
              <a:rPr lang="en-US" sz="1400" b="1" dirty="0" smtClean="0"/>
              <a:t>C</a:t>
            </a:r>
            <a:r>
              <a:rPr lang="en-US" sz="1400" dirty="0" smtClean="0"/>
              <a:t> shows auto-segmented mitochondrial boundaries generated in the image A with a projected nuclear boundary (shown in a blue line) from the image B. </a:t>
            </a:r>
            <a:endParaRPr lang="en-US" dirty="0"/>
          </a:p>
        </p:txBody>
      </p:sp>
      <p:sp>
        <p:nvSpPr>
          <p:cNvPr id="84" name="Text Placeholder 106"/>
          <p:cNvSpPr txBox="1">
            <a:spLocks/>
          </p:cNvSpPr>
          <p:nvPr/>
        </p:nvSpPr>
        <p:spPr>
          <a:xfrm>
            <a:off x="9420568"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5" name="Text Placeholder 106"/>
          <p:cNvSpPr txBox="1">
            <a:spLocks/>
          </p:cNvSpPr>
          <p:nvPr/>
        </p:nvSpPr>
        <p:spPr>
          <a:xfrm>
            <a:off x="11339853" y="1269627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6" name="Text Placeholder 106"/>
          <p:cNvSpPr txBox="1">
            <a:spLocks/>
          </p:cNvSpPr>
          <p:nvPr/>
        </p:nvSpPr>
        <p:spPr>
          <a:xfrm>
            <a:off x="13668721" y="1269627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C </a:t>
            </a:r>
            <a:endParaRPr lang="en-US" sz="2400" b="1" dirty="0">
              <a:latin typeface="Arial Black" pitchFamily="34" charset="0"/>
            </a:endParaRPr>
          </a:p>
        </p:txBody>
      </p:sp>
      <p:cxnSp>
        <p:nvCxnSpPr>
          <p:cNvPr id="6" name="Straight Arrow Connector 5"/>
          <p:cNvCxnSpPr/>
          <p:nvPr/>
        </p:nvCxnSpPr>
        <p:spPr>
          <a:xfrm>
            <a:off x="9651706" y="14534940"/>
            <a:ext cx="211015" cy="90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9984977" y="14930174"/>
            <a:ext cx="0" cy="2646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 Placeholder 106"/>
          <p:cNvSpPr txBox="1">
            <a:spLocks/>
          </p:cNvSpPr>
          <p:nvPr/>
        </p:nvSpPr>
        <p:spPr>
          <a:xfrm>
            <a:off x="11966557" y="14490041"/>
            <a:ext cx="1192856" cy="514371"/>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200" b="1" dirty="0" err="1">
                <a:latin typeface="Arial Black" pitchFamily="34" charset="0"/>
              </a:rPr>
              <a:t>N</a:t>
            </a:r>
            <a:r>
              <a:rPr lang="en-US" sz="1200" b="1" dirty="0" err="1" smtClean="0">
                <a:latin typeface="Arial Black" pitchFamily="34" charset="0"/>
              </a:rPr>
              <a:t>uc</a:t>
            </a:r>
            <a:r>
              <a:rPr lang="en-US" sz="1200" b="1" dirty="0" smtClean="0">
                <a:latin typeface="Arial Black" pitchFamily="34" charset="0"/>
              </a:rPr>
              <a:t> </a:t>
            </a:r>
            <a:endParaRPr lang="en-US" sz="1200" b="1" dirty="0">
              <a:latin typeface="Arial Black" pitchFamily="34" charset="0"/>
            </a:endParaRPr>
          </a:p>
        </p:txBody>
      </p:sp>
      <p:sp>
        <p:nvSpPr>
          <p:cNvPr id="92" name="Text Placeholder 120"/>
          <p:cNvSpPr txBox="1">
            <a:spLocks/>
          </p:cNvSpPr>
          <p:nvPr/>
        </p:nvSpPr>
        <p:spPr>
          <a:xfrm>
            <a:off x="17340991" y="10870785"/>
            <a:ext cx="6687109" cy="760592"/>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4.  Quadrat tests.  A, </a:t>
            </a:r>
            <a:r>
              <a:rPr lang="en-US" sz="1400" dirty="0" smtClean="0"/>
              <a:t>original test without anatomical consideration.  </a:t>
            </a:r>
            <a:r>
              <a:rPr lang="en-US" sz="1400" b="1" dirty="0" smtClean="0"/>
              <a:t>B, </a:t>
            </a:r>
            <a:r>
              <a:rPr lang="en-US" sz="1400" dirty="0" smtClean="0"/>
              <a:t>test refinement with the projection of the nuclear boundary to map quads.  </a:t>
            </a:r>
            <a:endParaRPr lang="en-US" dirty="0"/>
          </a:p>
        </p:txBody>
      </p:sp>
      <p:sp>
        <p:nvSpPr>
          <p:cNvPr id="93" name="Text Placeholder 120"/>
          <p:cNvSpPr txBox="1">
            <a:spLocks/>
          </p:cNvSpPr>
          <p:nvPr/>
        </p:nvSpPr>
        <p:spPr>
          <a:xfrm>
            <a:off x="883863" y="20732191"/>
            <a:ext cx="6687109" cy="545148"/>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1.  The work flow of the current study. </a:t>
            </a:r>
            <a:endParaRPr lang="en-US" dirty="0"/>
          </a:p>
        </p:txBody>
      </p:sp>
      <p:sp>
        <p:nvSpPr>
          <p:cNvPr id="94" name="Text Placeholder 106"/>
          <p:cNvSpPr txBox="1">
            <a:spLocks/>
          </p:cNvSpPr>
          <p:nvPr/>
        </p:nvSpPr>
        <p:spPr>
          <a:xfrm>
            <a:off x="17340991"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95" name="Text Placeholder 106"/>
          <p:cNvSpPr txBox="1">
            <a:spLocks/>
          </p:cNvSpPr>
          <p:nvPr/>
        </p:nvSpPr>
        <p:spPr>
          <a:xfrm>
            <a:off x="20723486"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 </a:t>
            </a:r>
            <a:endParaRPr lang="en-US" sz="2400" b="1" dirty="0">
              <a:latin typeface="Arial Black" pitchFamily="34" charset="0"/>
            </a:endParaRPr>
          </a:p>
        </p:txBody>
      </p:sp>
      <p:sp>
        <p:nvSpPr>
          <p:cNvPr id="99" name="Text Placeholder 106"/>
          <p:cNvSpPr txBox="1">
            <a:spLocks/>
          </p:cNvSpPr>
          <p:nvPr/>
        </p:nvSpPr>
        <p:spPr>
          <a:xfrm>
            <a:off x="26530514" y="533241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100" name="Text Placeholder 106"/>
          <p:cNvSpPr txBox="1">
            <a:spLocks/>
          </p:cNvSpPr>
          <p:nvPr/>
        </p:nvSpPr>
        <p:spPr>
          <a:xfrm>
            <a:off x="28963245" y="5332815"/>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a:t>
            </a:r>
            <a:endParaRPr lang="en-US" sz="2400" b="1" dirty="0">
              <a:latin typeface="Arial Black" pitchFamily="34" charset="0"/>
            </a:endParaRPr>
          </a:p>
        </p:txBody>
      </p:sp>
      <p:sp>
        <p:nvSpPr>
          <p:cNvPr id="122" name="Text Placeholder 106"/>
          <p:cNvSpPr txBox="1">
            <a:spLocks/>
          </p:cNvSpPr>
          <p:nvPr/>
        </p:nvSpPr>
        <p:spPr>
          <a:xfrm>
            <a:off x="31395976" y="5333212"/>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C</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48x72-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PosterPresentations.com-48x72-Template-V2b</Template>
  <TotalTime>10786</TotalTime>
  <Words>1585</Words>
  <Application>Microsoft Macintosh PowerPoint</Application>
  <PresentationFormat>Custom</PresentationFormat>
  <Paragraphs>46</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PosterPresentations.com-48x72-Template-V2b</vt:lpstr>
      <vt:lpstr>1_Classic 3 Columns</vt:lpstr>
      <vt:lpstr>Classic - Wide Center</vt:lpstr>
      <vt:lpstr>Right Highlight</vt:lpstr>
      <vt:lpstr>VISUALIZATION, MODELING, AND SPATIAL STATISTICS OF MITOCHONDRIAL ASSEMBLY IN ADULT CARDIOMYOCYTES USING SERIAL BLOCK-FACE SCANNING ELECTRON MICROSCOPY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Vijay Rajagopal</cp:lastModifiedBy>
  <cp:revision>401</cp:revision>
  <dcterms:created xsi:type="dcterms:W3CDTF">2011-04-21T17:26:56Z</dcterms:created>
  <dcterms:modified xsi:type="dcterms:W3CDTF">2012-02-23T02:48:23Z</dcterms:modified>
</cp:coreProperties>
</file>