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embeddings/oleObject5.bin" ContentType="application/vnd.openxmlformats-officedocument.oleObject"/>
  <Override PartName="/ppt/embeddings/oleObject10.bin" ContentType="application/vnd.openxmlformats-officedocument.oleObject"/>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embeddings/oleObject9.bin" ContentType="application/vnd.openxmlformats-officedocument.oleObject"/>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embeddings/oleObject2.bin" ContentType="application/vnd.openxmlformats-officedocument.oleObject"/>
  <Override PartName="/ppt/slideLayouts/slideLayout14.xml" ContentType="application/vnd.openxmlformats-officedocument.presentationml.slideLayout+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embeddings/oleObject11.bin" ContentType="application/vnd.openxmlformats-officedocument.oleObject"/>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Default Extension="vml" ContentType="application/vnd.openxmlformats-officedocument.vmlDrawin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oleObject3.bin" ContentType="application/vnd.openxmlformats-officedocument.oleObject"/>
  <Override PartName="/ppt/slides/slide71.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embeddings/oleObject7.bin" ContentType="application/vnd.openxmlformats-officedocument.oleObject"/>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82.xml" ContentType="application/vnd.openxmlformats-officedocument.presentationml.slide+xml"/>
  <Override PartName="/ppt/slides/slide63.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ppt/embeddings/oleObject4.bin" ContentType="application/vnd.openxmlformats-officedocument.oleObject"/>
  <Override PartName="/docProps/app.xml" ContentType="application/vnd.openxmlformats-officedocument.extended-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89"/>
  </p:notesMasterIdLst>
  <p:handoutMasterIdLst>
    <p:handoutMasterId r:id="rId90"/>
  </p:handoutMasterIdLst>
  <p:sldIdLst>
    <p:sldId id="797" r:id="rId2"/>
    <p:sldId id="805" r:id="rId3"/>
    <p:sldId id="799" r:id="rId4"/>
    <p:sldId id="800" r:id="rId5"/>
    <p:sldId id="810" r:id="rId6"/>
    <p:sldId id="811" r:id="rId7"/>
    <p:sldId id="809" r:id="rId8"/>
    <p:sldId id="801" r:id="rId9"/>
    <p:sldId id="802" r:id="rId10"/>
    <p:sldId id="803" r:id="rId11"/>
    <p:sldId id="804" r:id="rId12"/>
    <p:sldId id="757" r:id="rId13"/>
    <p:sldId id="551" r:id="rId14"/>
    <p:sldId id="311" r:id="rId15"/>
    <p:sldId id="312" r:id="rId16"/>
    <p:sldId id="313" r:id="rId17"/>
    <p:sldId id="314" r:id="rId18"/>
    <p:sldId id="315" r:id="rId19"/>
    <p:sldId id="318" r:id="rId20"/>
    <p:sldId id="319" r:id="rId21"/>
    <p:sldId id="320" r:id="rId22"/>
    <p:sldId id="322" r:id="rId23"/>
    <p:sldId id="323" r:id="rId24"/>
    <p:sldId id="325" r:id="rId25"/>
    <p:sldId id="326" r:id="rId26"/>
    <p:sldId id="342" r:id="rId27"/>
    <p:sldId id="352" r:id="rId28"/>
    <p:sldId id="628" r:id="rId29"/>
    <p:sldId id="353" r:id="rId30"/>
    <p:sldId id="354" r:id="rId31"/>
    <p:sldId id="355" r:id="rId32"/>
    <p:sldId id="356" r:id="rId33"/>
    <p:sldId id="629" r:id="rId34"/>
    <p:sldId id="358" r:id="rId35"/>
    <p:sldId id="630" r:id="rId36"/>
    <p:sldId id="631" r:id="rId37"/>
    <p:sldId id="357" r:id="rId38"/>
    <p:sldId id="553" r:id="rId39"/>
    <p:sldId id="555" r:id="rId40"/>
    <p:sldId id="556" r:id="rId41"/>
    <p:sldId id="558" r:id="rId42"/>
    <p:sldId id="559" r:id="rId43"/>
    <p:sldId id="359" r:id="rId44"/>
    <p:sldId id="360" r:id="rId45"/>
    <p:sldId id="557" r:id="rId46"/>
    <p:sldId id="361" r:id="rId47"/>
    <p:sldId id="362" r:id="rId48"/>
    <p:sldId id="363" r:id="rId49"/>
    <p:sldId id="632" r:id="rId50"/>
    <p:sldId id="633" r:id="rId51"/>
    <p:sldId id="634" r:id="rId52"/>
    <p:sldId id="635" r:id="rId53"/>
    <p:sldId id="636" r:id="rId54"/>
    <p:sldId id="639" r:id="rId55"/>
    <p:sldId id="640" r:id="rId56"/>
    <p:sldId id="642" r:id="rId57"/>
    <p:sldId id="643" r:id="rId58"/>
    <p:sldId id="644" r:id="rId59"/>
    <p:sldId id="645" r:id="rId60"/>
    <p:sldId id="646" r:id="rId61"/>
    <p:sldId id="806" r:id="rId62"/>
    <p:sldId id="649" r:id="rId63"/>
    <p:sldId id="650" r:id="rId64"/>
    <p:sldId id="651" r:id="rId65"/>
    <p:sldId id="652" r:id="rId66"/>
    <p:sldId id="653" r:id="rId67"/>
    <p:sldId id="401" r:id="rId68"/>
    <p:sldId id="554" r:id="rId69"/>
    <p:sldId id="402" r:id="rId70"/>
    <p:sldId id="406" r:id="rId71"/>
    <p:sldId id="617" r:id="rId72"/>
    <p:sldId id="410" r:id="rId73"/>
    <p:sldId id="614" r:id="rId74"/>
    <p:sldId id="415" r:id="rId75"/>
    <p:sldId id="807" r:id="rId76"/>
    <p:sldId id="771" r:id="rId77"/>
    <p:sldId id="423" r:id="rId78"/>
    <p:sldId id="426" r:id="rId79"/>
    <p:sldId id="618" r:id="rId80"/>
    <p:sldId id="430" r:id="rId81"/>
    <p:sldId id="561" r:id="rId82"/>
    <p:sldId id="431" r:id="rId83"/>
    <p:sldId id="432" r:id="rId84"/>
    <p:sldId id="434" r:id="rId85"/>
    <p:sldId id="435" r:id="rId86"/>
    <p:sldId id="437" r:id="rId87"/>
    <p:sldId id="808" r:id="rId88"/>
  </p:sldIdLst>
  <p:sldSz cx="9144000" cy="6858000" type="screen4x3"/>
  <p:notesSz cx="10109200" cy="6972300"/>
  <p:defaultTextStyle>
    <a:defPPr>
      <a:defRPr lang="en-US"/>
    </a:defPPr>
    <a:lvl1pPr algn="ctr" rtl="0" fontAlgn="base">
      <a:spcBef>
        <a:spcPct val="45000"/>
      </a:spcBef>
      <a:spcAft>
        <a:spcPct val="20000"/>
      </a:spcAft>
      <a:buClr>
        <a:srgbClr val="226E52"/>
      </a:buClr>
      <a:buFont typeface="Times New Roman" pitchFamily="-65" charset="0"/>
      <a:defRPr sz="2400" kern="1200">
        <a:solidFill>
          <a:schemeClr val="tx1"/>
        </a:solidFill>
        <a:latin typeface="Arial" pitchFamily="-65" charset="0"/>
        <a:ea typeface="+mn-ea"/>
        <a:cs typeface="+mn-cs"/>
      </a:defRPr>
    </a:lvl1pPr>
    <a:lvl2pPr marL="457200" algn="ctr" rtl="0" fontAlgn="base">
      <a:spcBef>
        <a:spcPct val="45000"/>
      </a:spcBef>
      <a:spcAft>
        <a:spcPct val="20000"/>
      </a:spcAft>
      <a:buClr>
        <a:srgbClr val="226E52"/>
      </a:buClr>
      <a:buFont typeface="Times New Roman" pitchFamily="-65" charset="0"/>
      <a:defRPr sz="2400" kern="1200">
        <a:solidFill>
          <a:schemeClr val="tx1"/>
        </a:solidFill>
        <a:latin typeface="Arial" pitchFamily="-65" charset="0"/>
        <a:ea typeface="+mn-ea"/>
        <a:cs typeface="+mn-cs"/>
      </a:defRPr>
    </a:lvl2pPr>
    <a:lvl3pPr marL="914400" algn="ctr" rtl="0" fontAlgn="base">
      <a:spcBef>
        <a:spcPct val="45000"/>
      </a:spcBef>
      <a:spcAft>
        <a:spcPct val="20000"/>
      </a:spcAft>
      <a:buClr>
        <a:srgbClr val="226E52"/>
      </a:buClr>
      <a:buFont typeface="Times New Roman" pitchFamily="-65" charset="0"/>
      <a:defRPr sz="2400" kern="1200">
        <a:solidFill>
          <a:schemeClr val="tx1"/>
        </a:solidFill>
        <a:latin typeface="Arial" pitchFamily="-65" charset="0"/>
        <a:ea typeface="+mn-ea"/>
        <a:cs typeface="+mn-cs"/>
      </a:defRPr>
    </a:lvl3pPr>
    <a:lvl4pPr marL="1371600" algn="ctr" rtl="0" fontAlgn="base">
      <a:spcBef>
        <a:spcPct val="45000"/>
      </a:spcBef>
      <a:spcAft>
        <a:spcPct val="20000"/>
      </a:spcAft>
      <a:buClr>
        <a:srgbClr val="226E52"/>
      </a:buClr>
      <a:buFont typeface="Times New Roman" pitchFamily="-65" charset="0"/>
      <a:defRPr sz="2400" kern="1200">
        <a:solidFill>
          <a:schemeClr val="tx1"/>
        </a:solidFill>
        <a:latin typeface="Arial" pitchFamily="-65" charset="0"/>
        <a:ea typeface="+mn-ea"/>
        <a:cs typeface="+mn-cs"/>
      </a:defRPr>
    </a:lvl4pPr>
    <a:lvl5pPr marL="1828800" algn="ctr" rtl="0" fontAlgn="base">
      <a:spcBef>
        <a:spcPct val="45000"/>
      </a:spcBef>
      <a:spcAft>
        <a:spcPct val="20000"/>
      </a:spcAft>
      <a:buClr>
        <a:srgbClr val="226E52"/>
      </a:buClr>
      <a:buFont typeface="Times New Roman" pitchFamily="-65" charset="0"/>
      <a:defRPr sz="2400" kern="1200">
        <a:solidFill>
          <a:schemeClr val="tx1"/>
        </a:solidFill>
        <a:latin typeface="Arial" pitchFamily="-65" charset="0"/>
        <a:ea typeface="+mn-ea"/>
        <a:cs typeface="+mn-cs"/>
      </a:defRPr>
    </a:lvl5pPr>
    <a:lvl6pPr marL="2286000" algn="l" defTabSz="457200" rtl="0" eaLnBrk="1" latinLnBrk="0" hangingPunct="1">
      <a:defRPr sz="2400" kern="1200">
        <a:solidFill>
          <a:schemeClr val="tx1"/>
        </a:solidFill>
        <a:latin typeface="Arial" pitchFamily="-65" charset="0"/>
        <a:ea typeface="+mn-ea"/>
        <a:cs typeface="+mn-cs"/>
      </a:defRPr>
    </a:lvl6pPr>
    <a:lvl7pPr marL="2743200" algn="l" defTabSz="457200" rtl="0" eaLnBrk="1" latinLnBrk="0" hangingPunct="1">
      <a:defRPr sz="2400" kern="1200">
        <a:solidFill>
          <a:schemeClr val="tx1"/>
        </a:solidFill>
        <a:latin typeface="Arial" pitchFamily="-65" charset="0"/>
        <a:ea typeface="+mn-ea"/>
        <a:cs typeface="+mn-cs"/>
      </a:defRPr>
    </a:lvl7pPr>
    <a:lvl8pPr marL="3200400" algn="l" defTabSz="457200" rtl="0" eaLnBrk="1" latinLnBrk="0" hangingPunct="1">
      <a:defRPr sz="2400" kern="1200">
        <a:solidFill>
          <a:schemeClr val="tx1"/>
        </a:solidFill>
        <a:latin typeface="Arial" pitchFamily="-65" charset="0"/>
        <a:ea typeface="+mn-ea"/>
        <a:cs typeface="+mn-cs"/>
      </a:defRPr>
    </a:lvl8pPr>
    <a:lvl9pPr marL="3657600" algn="l" defTabSz="457200" rtl="0" eaLnBrk="1" latinLnBrk="0" hangingPunct="1">
      <a:defRPr sz="2400" kern="1200">
        <a:solidFill>
          <a:schemeClr val="tx1"/>
        </a:solidFill>
        <a:latin typeface="Arial"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F9D209"/>
    <a:srgbClr val="990066"/>
    <a:srgbClr val="CC0000"/>
    <a:srgbClr val="006699"/>
    <a:srgbClr val="005FA2"/>
    <a:srgbClr val="973A2B"/>
    <a:srgbClr val="C5031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50" d="100"/>
          <a:sy n="150" d="100"/>
        </p:scale>
        <p:origin x="-112" y="-696"/>
      </p:cViewPr>
      <p:guideLst>
        <p:guide orient="horz" pos="240"/>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0"/>
            <a:ext cx="4379913"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spcAft>
                <a:spcPct val="0"/>
              </a:spcAft>
              <a:buClrTx/>
              <a:buFontTx/>
              <a:buNone/>
              <a:defRPr sz="1200">
                <a:latin typeface="Times New Roman" pitchFamily="-65" charset="0"/>
              </a:defRPr>
            </a:lvl1pPr>
          </a:lstStyle>
          <a:p>
            <a:pPr>
              <a:defRPr/>
            </a:pPr>
            <a:endParaRPr lang="en-US"/>
          </a:p>
        </p:txBody>
      </p:sp>
      <p:sp>
        <p:nvSpPr>
          <p:cNvPr id="658435" name="Rectangle 3"/>
          <p:cNvSpPr>
            <a:spLocks noGrp="1" noChangeArrowheads="1"/>
          </p:cNvSpPr>
          <p:nvPr>
            <p:ph type="dt" sz="quarter" idx="1"/>
          </p:nvPr>
        </p:nvSpPr>
        <p:spPr bwMode="auto">
          <a:xfrm>
            <a:off x="5726113" y="0"/>
            <a:ext cx="4381500"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FontTx/>
              <a:buNone/>
              <a:defRPr sz="1200">
                <a:latin typeface="Times New Roman" pitchFamily="-65" charset="0"/>
              </a:defRPr>
            </a:lvl1pPr>
          </a:lstStyle>
          <a:p>
            <a:pPr>
              <a:defRPr/>
            </a:pPr>
            <a:endParaRPr lang="en-US"/>
          </a:p>
        </p:txBody>
      </p:sp>
      <p:sp>
        <p:nvSpPr>
          <p:cNvPr id="658436" name="Rectangle 4"/>
          <p:cNvSpPr>
            <a:spLocks noGrp="1" noChangeArrowheads="1"/>
          </p:cNvSpPr>
          <p:nvPr>
            <p:ph type="ftr" sz="quarter" idx="2"/>
          </p:nvPr>
        </p:nvSpPr>
        <p:spPr bwMode="auto">
          <a:xfrm>
            <a:off x="0" y="6621463"/>
            <a:ext cx="43799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spcAft>
                <a:spcPct val="0"/>
              </a:spcAft>
              <a:buClrTx/>
              <a:buFontTx/>
              <a:buNone/>
              <a:defRPr sz="1200">
                <a:latin typeface="Times New Roman" pitchFamily="-65" charset="0"/>
              </a:defRPr>
            </a:lvl1pPr>
          </a:lstStyle>
          <a:p>
            <a:pPr>
              <a:defRPr/>
            </a:pPr>
            <a:endParaRPr lang="en-US"/>
          </a:p>
        </p:txBody>
      </p:sp>
      <p:sp>
        <p:nvSpPr>
          <p:cNvPr id="658437" name="Rectangle 5"/>
          <p:cNvSpPr>
            <a:spLocks noGrp="1" noChangeArrowheads="1"/>
          </p:cNvSpPr>
          <p:nvPr>
            <p:ph type="sldNum" sz="quarter" idx="3"/>
          </p:nvPr>
        </p:nvSpPr>
        <p:spPr bwMode="auto">
          <a:xfrm>
            <a:off x="5726113" y="6621463"/>
            <a:ext cx="43815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spcAft>
                <a:spcPct val="0"/>
              </a:spcAft>
              <a:buClrTx/>
              <a:buFontTx/>
              <a:buNone/>
              <a:defRPr sz="1200">
                <a:latin typeface="Times New Roman" pitchFamily="-65" charset="0"/>
              </a:defRPr>
            </a:lvl1pPr>
          </a:lstStyle>
          <a:p>
            <a:pPr>
              <a:defRPr/>
            </a:pPr>
            <a:fld id="{5DD3ABA0-676F-CA4E-80FD-55A84367736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4379913" cy="347663"/>
          </a:xfrm>
          <a:prstGeom prst="rect">
            <a:avLst/>
          </a:prstGeom>
          <a:noFill/>
          <a:ln w="9525">
            <a:noFill/>
            <a:miter lim="800000"/>
            <a:headEnd/>
            <a:tailEnd/>
          </a:ln>
          <a:effectLst/>
        </p:spPr>
        <p:txBody>
          <a:bodyPr vert="horz" wrap="square" lIns="97603" tIns="48802" rIns="97603" bIns="48802" numCol="1" anchor="t" anchorCtr="0" compatLnSpc="1">
            <a:prstTxWarp prst="textNoShape">
              <a:avLst/>
            </a:prstTxWarp>
          </a:bodyPr>
          <a:lstStyle>
            <a:lvl1pPr algn="l" defTabSz="976313" eaLnBrk="0" hangingPunct="0">
              <a:spcBef>
                <a:spcPct val="0"/>
              </a:spcBef>
              <a:spcAft>
                <a:spcPct val="0"/>
              </a:spcAft>
              <a:buClrTx/>
              <a:buFontTx/>
              <a:buNone/>
              <a:defRPr sz="1300">
                <a:latin typeface="Times New Roman" pitchFamily="-65" charset="0"/>
              </a:defRPr>
            </a:lvl1pPr>
          </a:lstStyle>
          <a:p>
            <a:pPr>
              <a:defRPr/>
            </a:pPr>
            <a:endParaRPr lang="en-US"/>
          </a:p>
        </p:txBody>
      </p:sp>
      <p:sp>
        <p:nvSpPr>
          <p:cNvPr id="398339" name="Rectangle 3"/>
          <p:cNvSpPr>
            <a:spLocks noGrp="1" noChangeArrowheads="1"/>
          </p:cNvSpPr>
          <p:nvPr>
            <p:ph type="dt" idx="1"/>
          </p:nvPr>
        </p:nvSpPr>
        <p:spPr bwMode="auto">
          <a:xfrm>
            <a:off x="5726113" y="0"/>
            <a:ext cx="4381500" cy="347663"/>
          </a:xfrm>
          <a:prstGeom prst="rect">
            <a:avLst/>
          </a:prstGeom>
          <a:noFill/>
          <a:ln w="9525">
            <a:noFill/>
            <a:miter lim="800000"/>
            <a:headEnd/>
            <a:tailEnd/>
          </a:ln>
          <a:effectLst/>
        </p:spPr>
        <p:txBody>
          <a:bodyPr vert="horz" wrap="square" lIns="97603" tIns="48802" rIns="97603" bIns="48802" numCol="1" anchor="t" anchorCtr="0" compatLnSpc="1">
            <a:prstTxWarp prst="textNoShape">
              <a:avLst/>
            </a:prstTxWarp>
          </a:bodyPr>
          <a:lstStyle>
            <a:lvl1pPr algn="r" defTabSz="976313" eaLnBrk="0" hangingPunct="0">
              <a:spcBef>
                <a:spcPct val="0"/>
              </a:spcBef>
              <a:spcAft>
                <a:spcPct val="0"/>
              </a:spcAft>
              <a:buClrTx/>
              <a:buFontTx/>
              <a:buNone/>
              <a:defRPr sz="1300">
                <a:latin typeface="Times New Roman" pitchFamily="-65"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3311525" y="523875"/>
            <a:ext cx="3486150" cy="2614613"/>
          </a:xfrm>
          <a:prstGeom prst="rect">
            <a:avLst/>
          </a:prstGeom>
          <a:noFill/>
          <a:ln w="9525">
            <a:solidFill>
              <a:srgbClr val="000000"/>
            </a:solidFill>
            <a:miter lim="800000"/>
            <a:headEnd/>
            <a:tailEnd/>
          </a:ln>
        </p:spPr>
      </p:sp>
      <p:sp>
        <p:nvSpPr>
          <p:cNvPr id="398341" name="Rectangle 5"/>
          <p:cNvSpPr>
            <a:spLocks noGrp="1" noChangeArrowheads="1"/>
          </p:cNvSpPr>
          <p:nvPr>
            <p:ph type="body" sz="quarter" idx="3"/>
          </p:nvPr>
        </p:nvSpPr>
        <p:spPr bwMode="auto">
          <a:xfrm>
            <a:off x="1011238" y="3311525"/>
            <a:ext cx="8086725" cy="3136900"/>
          </a:xfrm>
          <a:prstGeom prst="rect">
            <a:avLst/>
          </a:prstGeom>
          <a:noFill/>
          <a:ln w="9525">
            <a:noFill/>
            <a:miter lim="800000"/>
            <a:headEnd/>
            <a:tailEnd/>
          </a:ln>
          <a:effectLst/>
        </p:spPr>
        <p:txBody>
          <a:bodyPr vert="horz" wrap="square" lIns="97603" tIns="48802" rIns="97603" bIns="488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8342" name="Rectangle 6"/>
          <p:cNvSpPr>
            <a:spLocks noGrp="1" noChangeArrowheads="1"/>
          </p:cNvSpPr>
          <p:nvPr>
            <p:ph type="ftr" sz="quarter" idx="4"/>
          </p:nvPr>
        </p:nvSpPr>
        <p:spPr bwMode="auto">
          <a:xfrm>
            <a:off x="0" y="6621463"/>
            <a:ext cx="4379913" cy="349250"/>
          </a:xfrm>
          <a:prstGeom prst="rect">
            <a:avLst/>
          </a:prstGeom>
          <a:noFill/>
          <a:ln w="9525">
            <a:noFill/>
            <a:miter lim="800000"/>
            <a:headEnd/>
            <a:tailEnd/>
          </a:ln>
          <a:effectLst/>
        </p:spPr>
        <p:txBody>
          <a:bodyPr vert="horz" wrap="square" lIns="97603" tIns="48802" rIns="97603" bIns="48802" numCol="1" anchor="b" anchorCtr="0" compatLnSpc="1">
            <a:prstTxWarp prst="textNoShape">
              <a:avLst/>
            </a:prstTxWarp>
          </a:bodyPr>
          <a:lstStyle>
            <a:lvl1pPr algn="l" defTabSz="976313" eaLnBrk="0" hangingPunct="0">
              <a:spcBef>
                <a:spcPct val="0"/>
              </a:spcBef>
              <a:spcAft>
                <a:spcPct val="0"/>
              </a:spcAft>
              <a:buClrTx/>
              <a:buFontTx/>
              <a:buNone/>
              <a:defRPr sz="1300">
                <a:latin typeface="Times New Roman" pitchFamily="-65" charset="0"/>
              </a:defRPr>
            </a:lvl1pPr>
          </a:lstStyle>
          <a:p>
            <a:pPr>
              <a:defRPr/>
            </a:pPr>
            <a:endParaRPr lang="en-US"/>
          </a:p>
        </p:txBody>
      </p:sp>
      <p:sp>
        <p:nvSpPr>
          <p:cNvPr id="398343" name="Rectangle 7"/>
          <p:cNvSpPr>
            <a:spLocks noGrp="1" noChangeArrowheads="1"/>
          </p:cNvSpPr>
          <p:nvPr>
            <p:ph type="sldNum" sz="quarter" idx="5"/>
          </p:nvPr>
        </p:nvSpPr>
        <p:spPr bwMode="auto">
          <a:xfrm>
            <a:off x="5726113" y="6621463"/>
            <a:ext cx="4381500" cy="349250"/>
          </a:xfrm>
          <a:prstGeom prst="rect">
            <a:avLst/>
          </a:prstGeom>
          <a:noFill/>
          <a:ln w="9525">
            <a:noFill/>
            <a:miter lim="800000"/>
            <a:headEnd/>
            <a:tailEnd/>
          </a:ln>
          <a:effectLst/>
        </p:spPr>
        <p:txBody>
          <a:bodyPr vert="horz" wrap="square" lIns="97603" tIns="48802" rIns="97603" bIns="48802" numCol="1" anchor="b" anchorCtr="0" compatLnSpc="1">
            <a:prstTxWarp prst="textNoShape">
              <a:avLst/>
            </a:prstTxWarp>
          </a:bodyPr>
          <a:lstStyle>
            <a:lvl1pPr algn="r" defTabSz="976313" eaLnBrk="0" hangingPunct="0">
              <a:spcBef>
                <a:spcPct val="0"/>
              </a:spcBef>
              <a:spcAft>
                <a:spcPct val="0"/>
              </a:spcAft>
              <a:buClrTx/>
              <a:buFontTx/>
              <a:buNone/>
              <a:defRPr sz="1300">
                <a:latin typeface="Times New Roman" pitchFamily="-65" charset="0"/>
              </a:defRPr>
            </a:lvl1pPr>
          </a:lstStyle>
          <a:p>
            <a:pPr>
              <a:defRPr/>
            </a:pPr>
            <a:fld id="{ED414899-66CC-6649-849C-A1EDC5BED1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Mole_(unit)" TargetMode="External"/><Relationship Id="rId4" Type="http://schemas.openxmlformats.org/officeDocument/2006/relationships/hyperlink" Target="http://en.wikipedia.org/wiki/Hydrolysis" TargetMode="External"/><Relationship Id="rId5" Type="http://schemas.openxmlformats.org/officeDocument/2006/relationships/hyperlink" Target="http://en.wikipedia.org/wiki/Adenosine_triphosphate%23_note-Di_Carlo" TargetMode="External"/><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BAF967D-CE37-8E4F-849C-F2606BB131DF}" type="slidenum">
              <a:rPr lang="en-US"/>
              <a:pPr/>
              <a:t>48</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The total quantity of </a:t>
            </a:r>
            <a:r>
              <a:rPr lang="en-US" b="1"/>
              <a:t>ATP</a:t>
            </a:r>
            <a:r>
              <a:rPr lang="en-US"/>
              <a:t> in the human body is about </a:t>
            </a:r>
            <a:r>
              <a:rPr lang="en-US" b="1"/>
              <a:t>0.1 </a:t>
            </a:r>
            <a:r>
              <a:rPr lang="en-US" b="1">
                <a:hlinkClick r:id="rId3" tooltip="Mole (unit)"/>
              </a:rPr>
              <a:t>mole</a:t>
            </a:r>
            <a:r>
              <a:rPr lang="en-US"/>
              <a:t>. The majority of </a:t>
            </a:r>
            <a:r>
              <a:rPr lang="en-US" b="1"/>
              <a:t>ATP</a:t>
            </a:r>
            <a:r>
              <a:rPr lang="en-US"/>
              <a:t> is not usually synthesised </a:t>
            </a:r>
            <a:r>
              <a:rPr lang="en-US" i="1"/>
              <a:t>de novo</a:t>
            </a:r>
            <a:r>
              <a:rPr lang="en-US"/>
              <a:t>, but is generated from ADP by the aforementioned processes. Thus, at any given time, the total amount of </a:t>
            </a:r>
            <a:r>
              <a:rPr lang="en-US" b="1"/>
              <a:t>ATP</a:t>
            </a:r>
            <a:r>
              <a:rPr lang="en-US"/>
              <a:t> + ADP remains fairly constant.</a:t>
            </a:r>
          </a:p>
          <a:p>
            <a:pPr eaLnBrk="1" hangingPunct="1"/>
            <a:r>
              <a:rPr lang="en-US"/>
              <a:t>The energy used by human cells requires the </a:t>
            </a:r>
            <a:r>
              <a:rPr lang="en-US">
                <a:hlinkClick r:id="rId4" tooltip="Hydrolysis"/>
              </a:rPr>
              <a:t>hydrolysis</a:t>
            </a:r>
            <a:r>
              <a:rPr lang="en-US"/>
              <a:t> of </a:t>
            </a:r>
            <a:r>
              <a:rPr lang="en-US" b="1"/>
              <a:t>100 to 150 moles</a:t>
            </a:r>
            <a:r>
              <a:rPr lang="en-US"/>
              <a:t> of </a:t>
            </a:r>
            <a:r>
              <a:rPr lang="en-US" b="1"/>
              <a:t>ATP</a:t>
            </a:r>
            <a:r>
              <a:rPr lang="en-US"/>
              <a:t> daily which is around 50 to 75 kg. Typically, a human will use up their body weight of </a:t>
            </a:r>
            <a:r>
              <a:rPr lang="en-US" b="1"/>
              <a:t>ATP</a:t>
            </a:r>
            <a:r>
              <a:rPr lang="en-US"/>
              <a:t> over the course of the day.</a:t>
            </a:r>
            <a:r>
              <a:rPr lang="en-US">
                <a:hlinkClick r:id="rId5"/>
              </a:rPr>
              <a:t>[18]</a:t>
            </a:r>
            <a:r>
              <a:rPr lang="en-US"/>
              <a:t> This means that each </a:t>
            </a:r>
            <a:r>
              <a:rPr lang="en-US" b="1"/>
              <a:t>ATP</a:t>
            </a:r>
            <a:r>
              <a:rPr lang="en-US"/>
              <a:t> </a:t>
            </a:r>
            <a:r>
              <a:rPr lang="en-US" b="1"/>
              <a:t>molecule</a:t>
            </a:r>
            <a:r>
              <a:rPr lang="en-US"/>
              <a:t> is recycled 1000 to 1500 times during a single day (</a:t>
            </a:r>
            <a:r>
              <a:rPr lang="en-US" b="1"/>
              <a:t>100 / 0.1 = 1000</a:t>
            </a:r>
            <a:r>
              <a:rPr lang="en-US"/>
              <a:t>). </a:t>
            </a:r>
            <a:r>
              <a:rPr lang="en-US" b="1"/>
              <a:t>ATP</a:t>
            </a:r>
            <a:r>
              <a:rPr lang="en-US"/>
              <a:t> cannot be stored, hence its consumption being followed closely by its synthesis.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7F58701-727F-9A48-96FA-A00C9FD26BB0}" type="slidenum">
              <a:rPr lang="en-US"/>
              <a:pPr/>
              <a:t>49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NZ"/>
              <a:t>Hexokinase, from </a:t>
            </a:r>
            <a:r>
              <a:rPr lang="en-US"/>
              <a:t>http://www.biologie.uni-hamburg.de/b-online/e18/18d.htm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AC0C6E2-3857-444D-A85B-783BA8580472}" type="slidenum">
              <a:rPr lang="en-US"/>
              <a:pPr/>
              <a:t>84</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a:t>Certain fungi and bacteria also produce lactic acid during fermentation.</a:t>
            </a:r>
          </a:p>
          <a:p>
            <a:pPr eaLnBrk="1" hangingPunct="1"/>
            <a:r>
              <a:rPr lang="en-US"/>
              <a:t>For example, micro-organisms can convert milk into cheese, sour cream and yoghurt.</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userDrawn="1"/>
        </p:nvSpPr>
        <p:spPr bwMode="auto">
          <a:xfrm>
            <a:off x="0" y="0"/>
            <a:ext cx="9144000" cy="1524000"/>
          </a:xfrm>
          <a:prstGeom prst="rect">
            <a:avLst/>
          </a:prstGeom>
          <a:solidFill>
            <a:srgbClr val="FF9D00"/>
          </a:solidFill>
          <a:ln w="9525">
            <a:noFill/>
            <a:miter lim="800000"/>
            <a:headEnd/>
            <a:tailEnd/>
          </a:ln>
          <a:effectLst/>
        </p:spPr>
        <p:txBody>
          <a:bodyPr wrap="none" anchor="ctr">
            <a:prstTxWarp prst="textNoShape">
              <a:avLst/>
            </a:prstTxWarp>
          </a:bodyPr>
          <a:lstStyle/>
          <a:p>
            <a:pPr eaLnBrk="0" hangingPunct="0">
              <a:spcBef>
                <a:spcPct val="0"/>
              </a:spcBef>
              <a:spcAft>
                <a:spcPct val="0"/>
              </a:spcAft>
              <a:buClrTx/>
              <a:buFontTx/>
              <a:buNone/>
              <a:defRPr/>
            </a:pPr>
            <a:endParaRPr lang="en-AU" sz="6600">
              <a:latin typeface="Arial Black" pitchFamily="-65" charset="0"/>
            </a:endParaRPr>
          </a:p>
        </p:txBody>
      </p:sp>
      <p:sp>
        <p:nvSpPr>
          <p:cNvPr id="5" name="Rectangle 1047"/>
          <p:cNvSpPr>
            <a:spLocks noChangeArrowheads="1"/>
          </p:cNvSpPr>
          <p:nvPr userDrawn="1"/>
        </p:nvSpPr>
        <p:spPr bwMode="auto">
          <a:xfrm>
            <a:off x="0" y="6096000"/>
            <a:ext cx="9144000" cy="762000"/>
          </a:xfrm>
          <a:prstGeom prst="rect">
            <a:avLst/>
          </a:prstGeom>
          <a:solidFill>
            <a:srgbClr val="FFE394"/>
          </a:solidFill>
          <a:ln w="9525">
            <a:noFill/>
            <a:miter lim="800000"/>
            <a:headEnd/>
            <a:tailEnd/>
          </a:ln>
          <a:effectLst/>
        </p:spPr>
        <p:txBody>
          <a:bodyPr wrap="none" anchor="ctr">
            <a:prstTxWarp prst="textNoShape">
              <a:avLst/>
            </a:prstTxWarp>
          </a:bodyPr>
          <a:lstStyle/>
          <a:p>
            <a:pPr>
              <a:defRPr/>
            </a:pPr>
            <a:endParaRPr lang="en-US"/>
          </a:p>
        </p:txBody>
      </p:sp>
      <p:sp>
        <p:nvSpPr>
          <p:cNvPr id="6" name="Text Box 1044"/>
          <p:cNvSpPr txBox="1">
            <a:spLocks noChangeArrowheads="1"/>
          </p:cNvSpPr>
          <p:nvPr/>
        </p:nvSpPr>
        <p:spPr bwMode="auto">
          <a:xfrm>
            <a:off x="236538" y="6118225"/>
            <a:ext cx="3651250" cy="584200"/>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spcAft>
                <a:spcPct val="0"/>
              </a:spcAft>
              <a:buClrTx/>
              <a:buFontTx/>
              <a:buNone/>
            </a:pPr>
            <a:r>
              <a:rPr lang="en-US" sz="1600" b="1">
                <a:solidFill>
                  <a:srgbClr val="990066"/>
                </a:solidFill>
              </a:rPr>
              <a:t>Dr Edmund Crampin</a:t>
            </a:r>
          </a:p>
          <a:p>
            <a:pPr algn="l" eaLnBrk="0" hangingPunct="0">
              <a:spcBef>
                <a:spcPct val="0"/>
              </a:spcBef>
              <a:spcAft>
                <a:spcPct val="0"/>
              </a:spcAft>
              <a:buClrTx/>
              <a:buFontTx/>
              <a:buNone/>
            </a:pPr>
            <a:r>
              <a:rPr lang="en-US" sz="1600" b="1">
                <a:solidFill>
                  <a:srgbClr val="990066"/>
                </a:solidFill>
              </a:rPr>
              <a:t>Department of Engineering Science</a:t>
            </a:r>
          </a:p>
        </p:txBody>
      </p:sp>
      <p:sp>
        <p:nvSpPr>
          <p:cNvPr id="6146" name="Rectangle 1026"/>
          <p:cNvSpPr>
            <a:spLocks noGrp="1" noChangeArrowheads="1"/>
          </p:cNvSpPr>
          <p:nvPr>
            <p:ph type="ctrTitle"/>
          </p:nvPr>
        </p:nvSpPr>
        <p:spPr>
          <a:xfrm>
            <a:off x="685800" y="546100"/>
            <a:ext cx="7772400" cy="863600"/>
          </a:xfrm>
        </p:spPr>
        <p:txBody>
          <a:bodyPr anchor="ctr"/>
          <a:lstStyle>
            <a:lvl1pPr marL="0" indent="0" algn="ctr">
              <a:defRPr sz="4000" b="0">
                <a:solidFill>
                  <a:schemeClr val="tx1"/>
                </a:solidFill>
                <a:latin typeface="Arial Black" pitchFamily="-65" charset="0"/>
              </a:defRPr>
            </a:lvl1pPr>
          </a:lstStyle>
          <a:p>
            <a:r>
              <a:rPr lang="en-US"/>
              <a:t> </a:t>
            </a:r>
          </a:p>
        </p:txBody>
      </p:sp>
      <p:sp>
        <p:nvSpPr>
          <p:cNvPr id="6147" name="Rectangle 1027"/>
          <p:cNvSpPr>
            <a:spLocks noGrp="1" noChangeArrowheads="1"/>
          </p:cNvSpPr>
          <p:nvPr>
            <p:ph type="subTitle" idx="1"/>
          </p:nvPr>
        </p:nvSpPr>
        <p:spPr>
          <a:xfrm>
            <a:off x="1371600" y="2336800"/>
            <a:ext cx="6400800" cy="1752600"/>
          </a:xfrm>
        </p:spPr>
        <p:txBody>
          <a:bodyPr/>
          <a:lstStyle>
            <a:lvl1pPr marL="0" indent="0" algn="ctr">
              <a:buFont typeface="Times New Roman" pitchFamily="-65" charset="0"/>
              <a:buNone/>
              <a:defRPr sz="4000">
                <a:solidFill>
                  <a:srgbClr val="990066"/>
                </a:solidFill>
              </a:defRPr>
            </a:lvl1p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3052763"/>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304800" y="76200"/>
            <a:ext cx="6248400" cy="305276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03238"/>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304800" y="685800"/>
            <a:ext cx="4191000" cy="2443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685800"/>
            <a:ext cx="4191000" cy="2443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03238"/>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304800" y="685800"/>
            <a:ext cx="4191000" cy="2443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lipArt Placeholder 3"/>
          <p:cNvSpPr>
            <a:spLocks noGrp="1"/>
          </p:cNvSpPr>
          <p:nvPr>
            <p:ph type="clipArt" sz="half" idx="2"/>
          </p:nvPr>
        </p:nvSpPr>
        <p:spPr>
          <a:xfrm>
            <a:off x="4648200" y="685800"/>
            <a:ext cx="4191000" cy="2443163"/>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03238"/>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304800" y="685800"/>
            <a:ext cx="4191000" cy="2443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8200" y="685800"/>
            <a:ext cx="4191000" cy="114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48200" y="1982788"/>
            <a:ext cx="4191000" cy="11461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304800" y="685800"/>
            <a:ext cx="4191000" cy="244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685800"/>
            <a:ext cx="4191000" cy="244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304800" y="685800"/>
            <a:ext cx="8534400" cy="244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Text Box 7"/>
          <p:cNvSpPr txBox="1">
            <a:spLocks noChangeArrowheads="1"/>
          </p:cNvSpPr>
          <p:nvPr userDrawn="1"/>
        </p:nvSpPr>
        <p:spPr bwMode="auto">
          <a:xfrm>
            <a:off x="228600" y="6537325"/>
            <a:ext cx="4246563" cy="244475"/>
          </a:xfrm>
          <a:prstGeom prst="rect">
            <a:avLst/>
          </a:prstGeom>
          <a:noFill/>
          <a:ln w="9525">
            <a:noFill/>
            <a:miter lim="800000"/>
            <a:headEnd/>
            <a:tailEnd/>
          </a:ln>
          <a:effectLst/>
        </p:spPr>
        <p:txBody>
          <a:bodyPr anchor="b">
            <a:prstTxWarp prst="textNoShape">
              <a:avLst/>
            </a:prstTxWarp>
            <a:spAutoFit/>
          </a:bodyPr>
          <a:lstStyle/>
          <a:p>
            <a:pPr algn="l" eaLnBrk="0" hangingPunct="0">
              <a:spcBef>
                <a:spcPct val="0"/>
              </a:spcBef>
              <a:spcAft>
                <a:spcPct val="0"/>
              </a:spcAft>
              <a:buClrTx/>
              <a:buFontTx/>
              <a:buNone/>
            </a:pPr>
            <a:r>
              <a:rPr lang="en-US" sz="1000"/>
              <a:t>Dr Edmund Crampin, Department of Engineering Science</a:t>
            </a:r>
          </a:p>
        </p:txBody>
      </p:sp>
      <p:sp>
        <p:nvSpPr>
          <p:cNvPr id="1032" name="Line 8"/>
          <p:cNvSpPr>
            <a:spLocks noChangeShapeType="1"/>
          </p:cNvSpPr>
          <p:nvPr userDrawn="1"/>
        </p:nvSpPr>
        <p:spPr bwMode="auto">
          <a:xfrm>
            <a:off x="304800" y="6553200"/>
            <a:ext cx="8534400" cy="0"/>
          </a:xfrm>
          <a:prstGeom prst="line">
            <a:avLst/>
          </a:prstGeom>
          <a:noFill/>
          <a:ln w="25400">
            <a:solidFill>
              <a:srgbClr val="F9D209"/>
            </a:solidFill>
            <a:round/>
            <a:headEnd/>
            <a:tailEnd/>
          </a:ln>
          <a:effectLst/>
        </p:spPr>
        <p:txBody>
          <a:bodyPr wrap="none" anchor="ctr">
            <a:prstTxWarp prst="textNoShape">
              <a:avLst/>
            </a:prstTxWarp>
          </a:bodyPr>
          <a:lstStyle/>
          <a:p>
            <a:pPr>
              <a:defRPr/>
            </a:pPr>
            <a:endParaRPr lang="en-US"/>
          </a:p>
        </p:txBody>
      </p:sp>
      <p:sp>
        <p:nvSpPr>
          <p:cNvPr id="1033" name="Line 9"/>
          <p:cNvSpPr>
            <a:spLocks noChangeShapeType="1"/>
          </p:cNvSpPr>
          <p:nvPr userDrawn="1"/>
        </p:nvSpPr>
        <p:spPr bwMode="auto">
          <a:xfrm>
            <a:off x="304800" y="609600"/>
            <a:ext cx="8534400" cy="0"/>
          </a:xfrm>
          <a:prstGeom prst="line">
            <a:avLst/>
          </a:prstGeom>
          <a:noFill/>
          <a:ln w="50800">
            <a:solidFill>
              <a:srgbClr val="F9D209"/>
            </a:solidFill>
            <a:round/>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500" fill="hold"/>
                                        <p:tgtEl>
                                          <p:spTgt spid="1033"/>
                                        </p:tgtEl>
                                        <p:attrNameLst>
                                          <p:attrName>ppt_x</p:attrName>
                                        </p:attrNameLst>
                                      </p:cBhvr>
                                      <p:tavLst>
                                        <p:tav tm="0">
                                          <p:val>
                                            <p:strVal val="#ppt_x-#ppt_w/2"/>
                                          </p:val>
                                        </p:tav>
                                        <p:tav tm="100000">
                                          <p:val>
                                            <p:strVal val="#ppt_x"/>
                                          </p:val>
                                        </p:tav>
                                      </p:tavLst>
                                    </p:anim>
                                    <p:anim calcmode="lin" valueType="num">
                                      <p:cBhvr>
                                        <p:cTn id="8" dur="500" fill="hold"/>
                                        <p:tgtEl>
                                          <p:spTgt spid="1033"/>
                                        </p:tgtEl>
                                        <p:attrNameLst>
                                          <p:attrName>ppt_y</p:attrName>
                                        </p:attrNameLst>
                                      </p:cBhvr>
                                      <p:tavLst>
                                        <p:tav tm="0">
                                          <p:val>
                                            <p:strVal val="#ppt_y"/>
                                          </p:val>
                                        </p:tav>
                                        <p:tav tm="100000">
                                          <p:val>
                                            <p:strVal val="#ppt_y"/>
                                          </p:val>
                                        </p:tav>
                                      </p:tavLst>
                                    </p:anim>
                                    <p:anim calcmode="lin" valueType="num">
                                      <p:cBhvr>
                                        <p:cTn id="9" dur="500" fill="hold"/>
                                        <p:tgtEl>
                                          <p:spTgt spid="1033"/>
                                        </p:tgtEl>
                                        <p:attrNameLst>
                                          <p:attrName>ppt_w</p:attrName>
                                        </p:attrNameLst>
                                      </p:cBhvr>
                                      <p:tavLst>
                                        <p:tav tm="0">
                                          <p:val>
                                            <p:fltVal val="0"/>
                                          </p:val>
                                        </p:tav>
                                        <p:tav tm="100000">
                                          <p:val>
                                            <p:strVal val="#ppt_w"/>
                                          </p:val>
                                        </p:tav>
                                      </p:tavLst>
                                    </p:anim>
                                    <p:anim calcmode="lin" valueType="num">
                                      <p:cBhvr>
                                        <p:cTn id="10" dur="500" fill="hold"/>
                                        <p:tgtEl>
                                          <p:spTgt spid="10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Lst>
  </p:timing>
  <p:txStyles>
    <p:titleStyle>
      <a:lvl1pPr marL="450850" indent="-450850" algn="l" rtl="0" eaLnBrk="0" fontAlgn="base" hangingPunct="0">
        <a:lnSpc>
          <a:spcPct val="90000"/>
        </a:lnSpc>
        <a:spcBef>
          <a:spcPct val="0"/>
        </a:spcBef>
        <a:spcAft>
          <a:spcPct val="0"/>
        </a:spcAft>
        <a:defRPr sz="3000" b="1">
          <a:solidFill>
            <a:srgbClr val="0066CC"/>
          </a:solidFill>
          <a:latin typeface="+mj-lt"/>
          <a:ea typeface="ＭＳ Ｐゴシック" pitchFamily="-65" charset="-128"/>
          <a:cs typeface="ＭＳ Ｐゴシック" pitchFamily="-65" charset="-128"/>
        </a:defRPr>
      </a:lvl1pPr>
      <a:lvl2pPr marL="450850" indent="-450850" algn="l" rtl="0" eaLnBrk="0" fontAlgn="base" hangingPunct="0">
        <a:lnSpc>
          <a:spcPct val="90000"/>
        </a:lnSpc>
        <a:spcBef>
          <a:spcPct val="0"/>
        </a:spcBef>
        <a:spcAft>
          <a:spcPct val="0"/>
        </a:spcAft>
        <a:defRPr sz="3000" b="1">
          <a:solidFill>
            <a:srgbClr val="0066CC"/>
          </a:solidFill>
          <a:latin typeface="Arial" pitchFamily="-65" charset="0"/>
          <a:ea typeface="ＭＳ Ｐゴシック" pitchFamily="-65" charset="-128"/>
          <a:cs typeface="ＭＳ Ｐゴシック" pitchFamily="-65" charset="-128"/>
        </a:defRPr>
      </a:lvl2pPr>
      <a:lvl3pPr marL="450850" indent="-450850" algn="l" rtl="0" eaLnBrk="0" fontAlgn="base" hangingPunct="0">
        <a:lnSpc>
          <a:spcPct val="90000"/>
        </a:lnSpc>
        <a:spcBef>
          <a:spcPct val="0"/>
        </a:spcBef>
        <a:spcAft>
          <a:spcPct val="0"/>
        </a:spcAft>
        <a:defRPr sz="3000" b="1">
          <a:solidFill>
            <a:srgbClr val="0066CC"/>
          </a:solidFill>
          <a:latin typeface="Arial" pitchFamily="-65" charset="0"/>
          <a:ea typeface="ＭＳ Ｐゴシック" pitchFamily="-65" charset="-128"/>
          <a:cs typeface="ＭＳ Ｐゴシック" pitchFamily="-65" charset="-128"/>
        </a:defRPr>
      </a:lvl3pPr>
      <a:lvl4pPr marL="450850" indent="-450850" algn="l" rtl="0" eaLnBrk="0" fontAlgn="base" hangingPunct="0">
        <a:lnSpc>
          <a:spcPct val="90000"/>
        </a:lnSpc>
        <a:spcBef>
          <a:spcPct val="0"/>
        </a:spcBef>
        <a:spcAft>
          <a:spcPct val="0"/>
        </a:spcAft>
        <a:defRPr sz="3000" b="1">
          <a:solidFill>
            <a:srgbClr val="0066CC"/>
          </a:solidFill>
          <a:latin typeface="Arial" pitchFamily="-65" charset="0"/>
          <a:ea typeface="ＭＳ Ｐゴシック" pitchFamily="-65" charset="-128"/>
          <a:cs typeface="ＭＳ Ｐゴシック" pitchFamily="-65" charset="-128"/>
        </a:defRPr>
      </a:lvl4pPr>
      <a:lvl5pPr marL="450850" indent="-450850" algn="l" rtl="0" eaLnBrk="0" fontAlgn="base" hangingPunct="0">
        <a:lnSpc>
          <a:spcPct val="90000"/>
        </a:lnSpc>
        <a:spcBef>
          <a:spcPct val="0"/>
        </a:spcBef>
        <a:spcAft>
          <a:spcPct val="0"/>
        </a:spcAft>
        <a:defRPr sz="3000" b="1">
          <a:solidFill>
            <a:srgbClr val="0066CC"/>
          </a:solidFill>
          <a:latin typeface="Arial" pitchFamily="-65" charset="0"/>
          <a:ea typeface="ＭＳ Ｐゴシック" pitchFamily="-65" charset="-128"/>
          <a:cs typeface="ＭＳ Ｐゴシック" pitchFamily="-65" charset="-128"/>
        </a:defRPr>
      </a:lvl5pPr>
      <a:lvl6pPr marL="908050" indent="-450850" algn="l" rtl="0" fontAlgn="base">
        <a:lnSpc>
          <a:spcPct val="90000"/>
        </a:lnSpc>
        <a:spcBef>
          <a:spcPct val="0"/>
        </a:spcBef>
        <a:spcAft>
          <a:spcPct val="0"/>
        </a:spcAft>
        <a:defRPr sz="3000" b="1">
          <a:solidFill>
            <a:srgbClr val="0066CC"/>
          </a:solidFill>
          <a:latin typeface="Arial" pitchFamily="-65" charset="0"/>
        </a:defRPr>
      </a:lvl6pPr>
      <a:lvl7pPr marL="1365250" indent="-450850" algn="l" rtl="0" fontAlgn="base">
        <a:lnSpc>
          <a:spcPct val="90000"/>
        </a:lnSpc>
        <a:spcBef>
          <a:spcPct val="0"/>
        </a:spcBef>
        <a:spcAft>
          <a:spcPct val="0"/>
        </a:spcAft>
        <a:defRPr sz="3000" b="1">
          <a:solidFill>
            <a:srgbClr val="0066CC"/>
          </a:solidFill>
          <a:latin typeface="Arial" pitchFamily="-65" charset="0"/>
        </a:defRPr>
      </a:lvl7pPr>
      <a:lvl8pPr marL="1822450" indent="-450850" algn="l" rtl="0" fontAlgn="base">
        <a:lnSpc>
          <a:spcPct val="90000"/>
        </a:lnSpc>
        <a:spcBef>
          <a:spcPct val="0"/>
        </a:spcBef>
        <a:spcAft>
          <a:spcPct val="0"/>
        </a:spcAft>
        <a:defRPr sz="3000" b="1">
          <a:solidFill>
            <a:srgbClr val="0066CC"/>
          </a:solidFill>
          <a:latin typeface="Arial" pitchFamily="-65" charset="0"/>
        </a:defRPr>
      </a:lvl8pPr>
      <a:lvl9pPr marL="2279650" indent="-450850" algn="l" rtl="0" fontAlgn="base">
        <a:lnSpc>
          <a:spcPct val="90000"/>
        </a:lnSpc>
        <a:spcBef>
          <a:spcPct val="0"/>
        </a:spcBef>
        <a:spcAft>
          <a:spcPct val="0"/>
        </a:spcAft>
        <a:defRPr sz="3000" b="1">
          <a:solidFill>
            <a:srgbClr val="0066CC"/>
          </a:solidFill>
          <a:latin typeface="Arial" pitchFamily="-65" charset="0"/>
        </a:defRPr>
      </a:lvl9pPr>
    </p:titleStyle>
    <p:bodyStyle>
      <a:lvl1pPr marL="342900" indent="-342900" algn="l" rtl="0" eaLnBrk="0" fontAlgn="base" hangingPunct="0">
        <a:spcBef>
          <a:spcPct val="45000"/>
        </a:spcBef>
        <a:spcAft>
          <a:spcPct val="20000"/>
        </a:spcAft>
        <a:buClr>
          <a:srgbClr val="226E52"/>
        </a:buClr>
        <a:buFont typeface="Times New Roman" pitchFamily="-65" charset="0"/>
        <a:buChar char="•"/>
        <a:defRPr sz="24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45000"/>
        </a:spcBef>
        <a:spcAft>
          <a:spcPct val="20000"/>
        </a:spcAft>
        <a:buClr>
          <a:srgbClr val="226E52"/>
        </a:buClr>
        <a:buFont typeface="Times New Roman" pitchFamily="-65" charset="0"/>
        <a:buChar char="–"/>
        <a:defRPr sz="2400">
          <a:solidFill>
            <a:schemeClr val="tx1"/>
          </a:solidFill>
          <a:latin typeface="+mn-lt"/>
          <a:ea typeface="ＭＳ Ｐゴシック" pitchFamily="-65" charset="-128"/>
        </a:defRPr>
      </a:lvl2pPr>
      <a:lvl3pPr marL="1143000" indent="-228600" algn="l" rtl="0" eaLnBrk="0" fontAlgn="base" hangingPunct="0">
        <a:spcBef>
          <a:spcPct val="45000"/>
        </a:spcBef>
        <a:spcAft>
          <a:spcPct val="20000"/>
        </a:spcAft>
        <a:buClr>
          <a:srgbClr val="226E52"/>
        </a:buClr>
        <a:buFont typeface="Times New Roman" pitchFamily="-65" charset="0"/>
        <a:buChar char="•"/>
        <a:defRPr sz="2000">
          <a:solidFill>
            <a:schemeClr val="tx1"/>
          </a:solidFill>
          <a:latin typeface="+mn-lt"/>
          <a:ea typeface="ＭＳ Ｐゴシック" pitchFamily="-65" charset="-128"/>
        </a:defRPr>
      </a:lvl3pPr>
      <a:lvl4pPr marL="1600200" indent="-228600" algn="l" rtl="0" eaLnBrk="0" fontAlgn="base" hangingPunct="0">
        <a:spcBef>
          <a:spcPct val="45000"/>
        </a:spcBef>
        <a:spcAft>
          <a:spcPct val="20000"/>
        </a:spcAft>
        <a:buClr>
          <a:srgbClr val="226E52"/>
        </a:buClr>
        <a:buFont typeface="Times New Roman" pitchFamily="-65" charset="0"/>
        <a:buChar char="•"/>
        <a:defRPr>
          <a:solidFill>
            <a:schemeClr val="tx1"/>
          </a:solidFill>
          <a:latin typeface="+mn-lt"/>
          <a:ea typeface="ＭＳ Ｐゴシック" pitchFamily="-65" charset="-128"/>
        </a:defRPr>
      </a:lvl4pPr>
      <a:lvl5pPr marL="2057400" indent="-228600" algn="l" rtl="0" eaLnBrk="0" fontAlgn="base" hangingPunct="0">
        <a:spcBef>
          <a:spcPct val="45000"/>
        </a:spcBef>
        <a:spcAft>
          <a:spcPct val="20000"/>
        </a:spcAft>
        <a:buClr>
          <a:srgbClr val="226E52"/>
        </a:buClr>
        <a:buFont typeface="Times New Roman" pitchFamily="-65" charset="0"/>
        <a:buChar char="•"/>
        <a:defRPr sz="1600">
          <a:solidFill>
            <a:schemeClr val="tx1"/>
          </a:solidFill>
          <a:latin typeface="+mn-lt"/>
          <a:ea typeface="ＭＳ Ｐゴシック" pitchFamily="-65" charset="-128"/>
        </a:defRPr>
      </a:lvl5pPr>
      <a:lvl6pPr marL="2514600" indent="-228600" algn="l" rtl="0" fontAlgn="base">
        <a:spcBef>
          <a:spcPct val="45000"/>
        </a:spcBef>
        <a:spcAft>
          <a:spcPct val="20000"/>
        </a:spcAft>
        <a:buClr>
          <a:srgbClr val="226E52"/>
        </a:buClr>
        <a:buFont typeface="Times New Roman" pitchFamily="-65" charset="0"/>
        <a:buChar char="•"/>
        <a:defRPr sz="1600">
          <a:solidFill>
            <a:schemeClr val="tx1"/>
          </a:solidFill>
          <a:latin typeface="+mn-lt"/>
          <a:ea typeface="ＭＳ Ｐゴシック" pitchFamily="-65" charset="-128"/>
        </a:defRPr>
      </a:lvl6pPr>
      <a:lvl7pPr marL="2971800" indent="-228600" algn="l" rtl="0" fontAlgn="base">
        <a:spcBef>
          <a:spcPct val="45000"/>
        </a:spcBef>
        <a:spcAft>
          <a:spcPct val="20000"/>
        </a:spcAft>
        <a:buClr>
          <a:srgbClr val="226E52"/>
        </a:buClr>
        <a:buFont typeface="Times New Roman" pitchFamily="-65" charset="0"/>
        <a:buChar char="•"/>
        <a:defRPr sz="1600">
          <a:solidFill>
            <a:schemeClr val="tx1"/>
          </a:solidFill>
          <a:latin typeface="+mn-lt"/>
          <a:ea typeface="ＭＳ Ｐゴシック" pitchFamily="-65" charset="-128"/>
        </a:defRPr>
      </a:lvl7pPr>
      <a:lvl8pPr marL="3429000" indent="-228600" algn="l" rtl="0" fontAlgn="base">
        <a:spcBef>
          <a:spcPct val="45000"/>
        </a:spcBef>
        <a:spcAft>
          <a:spcPct val="20000"/>
        </a:spcAft>
        <a:buClr>
          <a:srgbClr val="226E52"/>
        </a:buClr>
        <a:buFont typeface="Times New Roman" pitchFamily="-65" charset="0"/>
        <a:buChar char="•"/>
        <a:defRPr sz="1600">
          <a:solidFill>
            <a:schemeClr val="tx1"/>
          </a:solidFill>
          <a:latin typeface="+mn-lt"/>
          <a:ea typeface="ＭＳ Ｐゴシック" pitchFamily="-65" charset="-128"/>
        </a:defRPr>
      </a:lvl8pPr>
      <a:lvl9pPr marL="3886200" indent="-228600" algn="l" rtl="0" fontAlgn="base">
        <a:spcBef>
          <a:spcPct val="45000"/>
        </a:spcBef>
        <a:spcAft>
          <a:spcPct val="20000"/>
        </a:spcAft>
        <a:buClr>
          <a:srgbClr val="226E52"/>
        </a:buClr>
        <a:buFont typeface="Times New Roman" pitchFamily="-65" charset="0"/>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12.xml"/><Relationship Id="rId3"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44.jpeg"/><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oleObject9.bin"/><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685800" y="461963"/>
            <a:ext cx="7772400" cy="712787"/>
          </a:xfrm>
          <a:effectLst>
            <a:outerShdw blurRad="63500" dist="35921" dir="2700000" algn="ctr" rotWithShape="0">
              <a:schemeClr val="tx2">
                <a:alpha val="74998"/>
              </a:schemeClr>
            </a:outerShdw>
          </a:effectLst>
        </p:spPr>
        <p:txBody>
          <a:bodyPr anchor="b"/>
          <a:lstStyle/>
          <a:p>
            <a:pPr eaLnBrk="1" hangingPunct="1"/>
            <a:r>
              <a:rPr lang="en-US" sz="4400" smtClean="0"/>
              <a:t>Bioenergetics</a:t>
            </a:r>
          </a:p>
        </p:txBody>
      </p:sp>
      <p:sp>
        <p:nvSpPr>
          <p:cNvPr id="32771" name="Rectangle 7"/>
          <p:cNvSpPr>
            <a:spLocks noGrp="1" noChangeArrowheads="1"/>
          </p:cNvSpPr>
          <p:nvPr>
            <p:ph type="subTitle" idx="1"/>
          </p:nvPr>
        </p:nvSpPr>
        <p:spPr>
          <a:xfrm>
            <a:off x="1371600" y="1711325"/>
            <a:ext cx="6400800" cy="585788"/>
          </a:xfrm>
        </p:spPr>
        <p:txBody>
          <a:bodyPr/>
          <a:lstStyle/>
          <a:p>
            <a:pPr eaLnBrk="1" hangingPunct="1">
              <a:spcBef>
                <a:spcPct val="0"/>
              </a:spcBef>
              <a:spcAft>
                <a:spcPct val="0"/>
              </a:spcAft>
            </a:pPr>
            <a:r>
              <a:rPr lang="en-US" sz="3200" smtClean="0"/>
              <a:t>Introduction to Bioenergetics</a:t>
            </a:r>
          </a:p>
        </p:txBody>
      </p:sp>
      <p:pic>
        <p:nvPicPr>
          <p:cNvPr id="32772" name="Picture 5" descr="2004-11-30_jd"/>
          <p:cNvPicPr>
            <a:picLocks noChangeAspect="1" noChangeArrowheads="1"/>
          </p:cNvPicPr>
          <p:nvPr/>
        </p:nvPicPr>
        <p:blipFill>
          <a:blip r:embed="rId2"/>
          <a:srcRect/>
          <a:stretch>
            <a:fillRect/>
          </a:stretch>
        </p:blipFill>
        <p:spPr bwMode="auto">
          <a:xfrm>
            <a:off x="2963863" y="2457450"/>
            <a:ext cx="3370262" cy="336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76200"/>
            <a:ext cx="8534400" cy="515938"/>
          </a:xfrm>
        </p:spPr>
        <p:txBody>
          <a:bodyPr/>
          <a:lstStyle/>
          <a:p>
            <a:pPr eaLnBrk="1" hangingPunct="1"/>
            <a:r>
              <a:rPr lang="cy-GB"/>
              <a:t>Comparison between flying and cycling</a:t>
            </a:r>
            <a:endParaRPr lang="en-US"/>
          </a:p>
        </p:txBody>
      </p:sp>
      <p:sp>
        <p:nvSpPr>
          <p:cNvPr id="559107" name="Text Box 3"/>
          <p:cNvSpPr txBox="1">
            <a:spLocks noChangeArrowheads="1"/>
          </p:cNvSpPr>
          <p:nvPr/>
        </p:nvSpPr>
        <p:spPr bwMode="auto">
          <a:xfrm>
            <a:off x="282575" y="909638"/>
            <a:ext cx="4173538" cy="4449762"/>
          </a:xfrm>
          <a:prstGeom prst="rect">
            <a:avLst/>
          </a:prstGeom>
          <a:noFill/>
          <a:ln w="38100">
            <a:solidFill>
              <a:schemeClr val="accent2"/>
            </a:solidFill>
            <a:miter lim="800000"/>
            <a:headEnd/>
            <a:tailEnd/>
          </a:ln>
        </p:spPr>
        <p:txBody>
          <a:bodyPr>
            <a:prstTxWarp prst="textNoShape">
              <a:avLst/>
            </a:prstTxWarp>
            <a:spAutoFit/>
          </a:bodyPr>
          <a:lstStyle/>
          <a:p>
            <a:pPr algn="l">
              <a:spcBef>
                <a:spcPct val="50000"/>
              </a:spcBef>
            </a:pPr>
            <a:r>
              <a:rPr lang="en-US" b="1">
                <a:solidFill>
                  <a:schemeClr val="accent2"/>
                </a:solidFill>
              </a:rPr>
              <a:t>Flying</a:t>
            </a:r>
          </a:p>
          <a:p>
            <a:pPr algn="l">
              <a:spcBef>
                <a:spcPct val="50000"/>
              </a:spcBef>
              <a:buFont typeface="Times New Roman" pitchFamily="-65" charset="0"/>
              <a:buChar char="•"/>
            </a:pPr>
            <a:r>
              <a:rPr lang="en-NZ"/>
              <a:t> Fast</a:t>
            </a:r>
          </a:p>
          <a:p>
            <a:pPr algn="l">
              <a:spcBef>
                <a:spcPct val="50000"/>
              </a:spcBef>
              <a:buFont typeface="Times New Roman" pitchFamily="-65" charset="0"/>
              <a:buChar char="•"/>
            </a:pPr>
            <a:r>
              <a:rPr lang="en-NZ"/>
              <a:t> Less efficient conversion of  chemical energy into work</a:t>
            </a:r>
          </a:p>
          <a:p>
            <a:pPr algn="l">
              <a:spcBef>
                <a:spcPct val="50000"/>
              </a:spcBef>
              <a:buFont typeface="Times New Roman" pitchFamily="-65" charset="0"/>
              <a:buChar char="•"/>
            </a:pPr>
            <a:r>
              <a:rPr lang="en-NZ"/>
              <a:t> High Temperatures</a:t>
            </a:r>
            <a:endParaRPr lang="en-US"/>
          </a:p>
          <a:p>
            <a:pPr algn="l">
              <a:spcBef>
                <a:spcPct val="50000"/>
              </a:spcBef>
              <a:buFont typeface="Times New Roman" pitchFamily="-65" charset="0"/>
              <a:buChar char="•"/>
            </a:pPr>
            <a:r>
              <a:rPr lang="en-NZ">
                <a:solidFill>
                  <a:srgbClr val="FF0000"/>
                </a:solidFill>
              </a:rPr>
              <a:t> Uncontrolled combustion reactions										</a:t>
            </a:r>
          </a:p>
        </p:txBody>
      </p:sp>
      <p:sp>
        <p:nvSpPr>
          <p:cNvPr id="559108" name="Text Box 4"/>
          <p:cNvSpPr txBox="1">
            <a:spLocks noChangeArrowheads="1"/>
          </p:cNvSpPr>
          <p:nvPr/>
        </p:nvSpPr>
        <p:spPr bwMode="auto">
          <a:xfrm>
            <a:off x="4675188" y="911225"/>
            <a:ext cx="4173537" cy="4451350"/>
          </a:xfrm>
          <a:prstGeom prst="rect">
            <a:avLst/>
          </a:prstGeom>
          <a:noFill/>
          <a:ln w="38100">
            <a:solidFill>
              <a:schemeClr val="accent2"/>
            </a:solidFill>
            <a:miter lim="800000"/>
            <a:headEnd/>
            <a:tailEnd/>
          </a:ln>
        </p:spPr>
        <p:txBody>
          <a:bodyPr>
            <a:prstTxWarp prst="textNoShape">
              <a:avLst/>
            </a:prstTxWarp>
            <a:spAutoFit/>
          </a:bodyPr>
          <a:lstStyle/>
          <a:p>
            <a:pPr algn="l">
              <a:spcBef>
                <a:spcPct val="50000"/>
              </a:spcBef>
            </a:pPr>
            <a:r>
              <a:rPr lang="en-US" b="1">
                <a:solidFill>
                  <a:srgbClr val="333399"/>
                </a:solidFill>
              </a:rPr>
              <a:t>Cycling</a:t>
            </a:r>
          </a:p>
          <a:p>
            <a:pPr algn="l">
              <a:spcBef>
                <a:spcPct val="50000"/>
              </a:spcBef>
              <a:buFont typeface="Times New Roman" pitchFamily="-65" charset="0"/>
              <a:buChar char="•"/>
            </a:pPr>
            <a:r>
              <a:rPr lang="en-NZ"/>
              <a:t> Slow</a:t>
            </a:r>
            <a:endParaRPr lang="en-US"/>
          </a:p>
          <a:p>
            <a:pPr algn="l">
              <a:spcBef>
                <a:spcPct val="50000"/>
              </a:spcBef>
              <a:buFont typeface="Times New Roman" pitchFamily="-65" charset="0"/>
              <a:buChar char="•"/>
            </a:pPr>
            <a:r>
              <a:rPr lang="en-NZ"/>
              <a:t> More efficient conversion of chemical energy into work       </a:t>
            </a:r>
          </a:p>
          <a:p>
            <a:pPr algn="l">
              <a:spcBef>
                <a:spcPct val="50000"/>
              </a:spcBef>
              <a:buFont typeface="Times New Roman" pitchFamily="-65" charset="0"/>
              <a:buChar char="•"/>
            </a:pPr>
            <a:r>
              <a:rPr lang="en-NZ"/>
              <a:t> Low Temperatures</a:t>
            </a:r>
          </a:p>
          <a:p>
            <a:pPr algn="l">
              <a:spcBef>
                <a:spcPct val="50000"/>
              </a:spcBef>
              <a:buFont typeface="Times New Roman" pitchFamily="-65" charset="0"/>
              <a:buChar char="•"/>
            </a:pPr>
            <a:r>
              <a:rPr lang="en-NZ">
                <a:solidFill>
                  <a:srgbClr val="FF0000"/>
                </a:solidFill>
              </a:rPr>
              <a:t> Controlled series of complex reactions to convert glucose into CO</a:t>
            </a:r>
            <a:r>
              <a:rPr lang="en-NZ" baseline="-25000">
                <a:solidFill>
                  <a:srgbClr val="FF0000"/>
                </a:solidFill>
              </a:rPr>
              <a:t>2</a:t>
            </a:r>
            <a:r>
              <a:rPr lang="en-NZ">
                <a:solidFill>
                  <a:srgbClr val="FF0000"/>
                </a:solidFill>
              </a:rPr>
              <a:t> and H</a:t>
            </a:r>
            <a:r>
              <a:rPr lang="en-NZ" baseline="-25000">
                <a:solidFill>
                  <a:srgbClr val="FF0000"/>
                </a:solidFill>
              </a:rPr>
              <a:t>2</a:t>
            </a:r>
            <a:r>
              <a:rPr lang="en-NZ">
                <a:solidFill>
                  <a:srgbClr val="FF0000"/>
                </a:solidFill>
              </a:rPr>
              <a:t>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9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91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10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910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91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9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1"/>
          <p:cNvSpPr>
            <a:spLocks noChangeArrowheads="1"/>
          </p:cNvSpPr>
          <p:nvPr/>
        </p:nvSpPr>
        <p:spPr bwMode="auto">
          <a:xfrm>
            <a:off x="233363" y="412750"/>
            <a:ext cx="8694737" cy="342900"/>
          </a:xfrm>
          <a:prstGeom prst="rect">
            <a:avLst/>
          </a:prstGeom>
          <a:solidFill>
            <a:schemeClr val="bg1"/>
          </a:solidFill>
          <a:ln w="38100">
            <a:noFill/>
            <a:round/>
            <a:headEnd/>
            <a:tailEnd/>
          </a:ln>
        </p:spPr>
        <p:txBody>
          <a:bodyPr anchor="ctr">
            <a:prstTxWarp prst="textNoShape">
              <a:avLst/>
            </a:prstTxWarp>
            <a:spAutoFit/>
          </a:bodyPr>
          <a:lstStyle/>
          <a:p>
            <a:endParaRPr lang="en-US"/>
          </a:p>
        </p:txBody>
      </p:sp>
      <p:pic>
        <p:nvPicPr>
          <p:cNvPr id="39939" name="Picture 3" descr="06-11-KrebsCycle-L"/>
          <p:cNvPicPr>
            <a:picLocks noGrp="1" noChangeAspect="1" noChangeArrowheads="1"/>
          </p:cNvPicPr>
          <p:nvPr>
            <p:ph sz="half" idx="1"/>
          </p:nvPr>
        </p:nvPicPr>
        <p:blipFill>
          <a:blip r:embed="rId2"/>
          <a:srcRect/>
          <a:stretch>
            <a:fillRect/>
          </a:stretch>
        </p:blipFill>
        <p:spPr>
          <a:xfrm>
            <a:off x="4098845" y="3524250"/>
            <a:ext cx="4897438" cy="3201988"/>
          </a:xfrm>
          <a:noFill/>
        </p:spPr>
      </p:pic>
      <p:pic>
        <p:nvPicPr>
          <p:cNvPr id="39940" name="Picture 4" descr="06-08-L3-Glycolysis-L"/>
          <p:cNvPicPr>
            <a:picLocks noGrp="1" noChangeAspect="1" noChangeArrowheads="1"/>
          </p:cNvPicPr>
          <p:nvPr>
            <p:ph sz="half" idx="2"/>
          </p:nvPr>
        </p:nvPicPr>
        <p:blipFill>
          <a:blip r:embed="rId3"/>
          <a:srcRect/>
          <a:stretch>
            <a:fillRect/>
          </a:stretch>
        </p:blipFill>
        <p:spPr>
          <a:xfrm>
            <a:off x="103188" y="0"/>
            <a:ext cx="5202237" cy="3197225"/>
          </a:xfrm>
          <a:noFill/>
        </p:spPr>
      </p:pic>
      <p:grpSp>
        <p:nvGrpSpPr>
          <p:cNvPr id="39941" name="Group 5"/>
          <p:cNvGrpSpPr>
            <a:grpSpLocks/>
          </p:cNvGrpSpPr>
          <p:nvPr/>
        </p:nvGrpSpPr>
        <p:grpSpPr bwMode="auto">
          <a:xfrm>
            <a:off x="5245100" y="1768475"/>
            <a:ext cx="3733800" cy="1485900"/>
            <a:chOff x="296" y="2359"/>
            <a:chExt cx="5000" cy="1730"/>
          </a:xfrm>
        </p:grpSpPr>
        <p:pic>
          <p:nvPicPr>
            <p:cNvPr id="39946" name="Picture 6" descr="06-10-GlycolysisToKrebs-L"/>
            <p:cNvPicPr>
              <a:picLocks noChangeAspect="1" noChangeArrowheads="1"/>
            </p:cNvPicPr>
            <p:nvPr/>
          </p:nvPicPr>
          <p:blipFill>
            <a:blip r:embed="rId4"/>
            <a:srcRect/>
            <a:stretch>
              <a:fillRect/>
            </a:stretch>
          </p:blipFill>
          <p:spPr bwMode="auto">
            <a:xfrm>
              <a:off x="496" y="2359"/>
              <a:ext cx="4800" cy="1730"/>
            </a:xfrm>
            <a:prstGeom prst="rect">
              <a:avLst/>
            </a:prstGeom>
            <a:noFill/>
            <a:ln w="9525">
              <a:noFill/>
              <a:miter lim="800000"/>
              <a:headEnd/>
              <a:tailEnd/>
            </a:ln>
          </p:spPr>
        </p:pic>
        <p:sp>
          <p:nvSpPr>
            <p:cNvPr id="39947" name="Text Box 7"/>
            <p:cNvSpPr txBox="1">
              <a:spLocks noChangeArrowheads="1"/>
            </p:cNvSpPr>
            <p:nvPr/>
          </p:nvSpPr>
          <p:spPr bwMode="auto">
            <a:xfrm>
              <a:off x="296" y="2448"/>
              <a:ext cx="1450" cy="462"/>
            </a:xfrm>
            <a:prstGeom prst="rect">
              <a:avLst/>
            </a:prstGeom>
            <a:noFill/>
            <a:ln w="28575">
              <a:noFill/>
              <a:miter lim="800000"/>
              <a:headEnd/>
              <a:tailEnd/>
            </a:ln>
          </p:spPr>
          <p:txBody>
            <a:bodyPr>
              <a:prstTxWarp prst="textNoShape">
                <a:avLst/>
              </a:prstTxWarp>
              <a:spAutoFit/>
            </a:bodyPr>
            <a:lstStyle/>
            <a:p>
              <a:pPr algn="l">
                <a:spcBef>
                  <a:spcPct val="50000"/>
                </a:spcBef>
              </a:pPr>
              <a:endParaRPr lang="en-GB" sz="2000"/>
            </a:p>
          </p:txBody>
        </p:sp>
      </p:grpSp>
      <p:sp>
        <p:nvSpPr>
          <p:cNvPr id="39942" name="Text Box 8"/>
          <p:cNvSpPr txBox="1">
            <a:spLocks noChangeArrowheads="1"/>
          </p:cNvSpPr>
          <p:nvPr/>
        </p:nvSpPr>
        <p:spPr bwMode="auto">
          <a:xfrm>
            <a:off x="687388" y="187325"/>
            <a:ext cx="466725" cy="457200"/>
          </a:xfrm>
          <a:prstGeom prst="rect">
            <a:avLst/>
          </a:prstGeom>
          <a:noFill/>
          <a:ln w="9525">
            <a:noFill/>
            <a:miter lim="800000"/>
            <a:headEnd/>
            <a:tailEnd/>
          </a:ln>
        </p:spPr>
        <p:txBody>
          <a:bodyPr>
            <a:prstTxWarp prst="textNoShape">
              <a:avLst/>
            </a:prstTxWarp>
            <a:spAutoFit/>
          </a:bodyPr>
          <a:lstStyle/>
          <a:p>
            <a:pPr>
              <a:spcBef>
                <a:spcPct val="50000"/>
              </a:spcBef>
            </a:pPr>
            <a:r>
              <a:rPr lang="en-NZ" b="1" i="1" dirty="0" smtClean="0">
                <a:solidFill>
                  <a:srgbClr val="FF0000"/>
                </a:solidFill>
              </a:rPr>
              <a:t>1.</a:t>
            </a:r>
            <a:endParaRPr lang="en-US" b="1" i="1" dirty="0">
              <a:solidFill>
                <a:srgbClr val="FF0000"/>
              </a:solidFill>
            </a:endParaRPr>
          </a:p>
        </p:txBody>
      </p:sp>
      <p:sp>
        <p:nvSpPr>
          <p:cNvPr id="39943" name="Text Box 9"/>
          <p:cNvSpPr txBox="1">
            <a:spLocks noChangeArrowheads="1"/>
          </p:cNvSpPr>
          <p:nvPr/>
        </p:nvSpPr>
        <p:spPr bwMode="auto">
          <a:xfrm>
            <a:off x="5838825" y="1744663"/>
            <a:ext cx="466725" cy="457200"/>
          </a:xfrm>
          <a:prstGeom prst="rect">
            <a:avLst/>
          </a:prstGeom>
          <a:noFill/>
          <a:ln w="9525">
            <a:noFill/>
            <a:miter lim="800000"/>
            <a:headEnd/>
            <a:tailEnd/>
          </a:ln>
        </p:spPr>
        <p:txBody>
          <a:bodyPr>
            <a:prstTxWarp prst="textNoShape">
              <a:avLst/>
            </a:prstTxWarp>
            <a:spAutoFit/>
          </a:bodyPr>
          <a:lstStyle/>
          <a:p>
            <a:pPr>
              <a:spcBef>
                <a:spcPct val="50000"/>
              </a:spcBef>
            </a:pPr>
            <a:r>
              <a:rPr lang="en-NZ" b="1" i="1" dirty="0" smtClean="0">
                <a:solidFill>
                  <a:srgbClr val="FF0000"/>
                </a:solidFill>
              </a:rPr>
              <a:t>2.</a:t>
            </a:r>
            <a:endParaRPr lang="en-US" b="1" i="1" dirty="0">
              <a:solidFill>
                <a:srgbClr val="FF0000"/>
              </a:solidFill>
            </a:endParaRPr>
          </a:p>
        </p:txBody>
      </p:sp>
      <p:sp>
        <p:nvSpPr>
          <p:cNvPr id="39944" name="Text Box 10"/>
          <p:cNvSpPr txBox="1">
            <a:spLocks noChangeArrowheads="1"/>
          </p:cNvSpPr>
          <p:nvPr/>
        </p:nvSpPr>
        <p:spPr bwMode="auto">
          <a:xfrm>
            <a:off x="3902773" y="3562084"/>
            <a:ext cx="466725" cy="457200"/>
          </a:xfrm>
          <a:prstGeom prst="rect">
            <a:avLst/>
          </a:prstGeom>
          <a:noFill/>
          <a:ln w="9525">
            <a:noFill/>
            <a:miter lim="800000"/>
            <a:headEnd/>
            <a:tailEnd/>
          </a:ln>
        </p:spPr>
        <p:txBody>
          <a:bodyPr>
            <a:prstTxWarp prst="textNoShape">
              <a:avLst/>
            </a:prstTxWarp>
            <a:spAutoFit/>
          </a:bodyPr>
          <a:lstStyle/>
          <a:p>
            <a:pPr>
              <a:spcBef>
                <a:spcPct val="50000"/>
              </a:spcBef>
            </a:pPr>
            <a:r>
              <a:rPr lang="en-NZ" b="1" i="1" dirty="0" smtClean="0">
                <a:solidFill>
                  <a:srgbClr val="FF0000"/>
                </a:solidFill>
              </a:rPr>
              <a:t>3.</a:t>
            </a:r>
            <a:endParaRPr lang="en-US" b="1" i="1" dirty="0">
              <a:solidFill>
                <a:srgbClr val="FF0000"/>
              </a:solidFill>
            </a:endParaRPr>
          </a:p>
        </p:txBody>
      </p:sp>
      <p:sp>
        <p:nvSpPr>
          <p:cNvPr id="39945" name="Text Box 11"/>
          <p:cNvSpPr txBox="1">
            <a:spLocks noChangeArrowheads="1"/>
          </p:cNvSpPr>
          <p:nvPr/>
        </p:nvSpPr>
        <p:spPr bwMode="auto">
          <a:xfrm>
            <a:off x="112713" y="5002213"/>
            <a:ext cx="4011612" cy="942975"/>
          </a:xfrm>
          <a:prstGeom prst="rect">
            <a:avLst/>
          </a:prstGeom>
          <a:noFill/>
          <a:ln w="28575">
            <a:solidFill>
              <a:schemeClr val="tx1"/>
            </a:solidFill>
            <a:miter lim="800000"/>
            <a:headEnd/>
            <a:tailEnd/>
          </a:ln>
        </p:spPr>
        <p:txBody>
          <a:bodyPr lIns="54000" rIns="54000">
            <a:prstTxWarp prst="textNoShape">
              <a:avLst/>
            </a:prstTxWarp>
            <a:spAutoFit/>
          </a:bodyPr>
          <a:lstStyle/>
          <a:p>
            <a:pPr>
              <a:spcBef>
                <a:spcPct val="50000"/>
              </a:spcBef>
            </a:pPr>
            <a:r>
              <a:rPr lang="en-NZ" sz="2000" b="1">
                <a:solidFill>
                  <a:schemeClr val="accent2"/>
                </a:solidFill>
              </a:rPr>
              <a:t>Net Reaction:</a:t>
            </a:r>
          </a:p>
          <a:p>
            <a:pPr>
              <a:spcBef>
                <a:spcPct val="50000"/>
              </a:spcBef>
            </a:pPr>
            <a:r>
              <a:rPr lang="en-NZ" sz="2000" b="1">
                <a:solidFill>
                  <a:schemeClr val="accent2"/>
                </a:solidFill>
              </a:rPr>
              <a:t>C</a:t>
            </a:r>
            <a:r>
              <a:rPr lang="en-NZ" sz="2000" b="1" baseline="-25000">
                <a:solidFill>
                  <a:schemeClr val="accent2"/>
                </a:solidFill>
              </a:rPr>
              <a:t>6</a:t>
            </a:r>
            <a:r>
              <a:rPr lang="en-NZ" sz="2000" b="1">
                <a:solidFill>
                  <a:schemeClr val="accent2"/>
                </a:solidFill>
              </a:rPr>
              <a:t>H</a:t>
            </a:r>
            <a:r>
              <a:rPr lang="en-NZ" sz="2000" b="1" baseline="-25000">
                <a:solidFill>
                  <a:schemeClr val="accent2"/>
                </a:solidFill>
              </a:rPr>
              <a:t>12</a:t>
            </a:r>
            <a:r>
              <a:rPr lang="en-NZ" sz="2000" b="1">
                <a:solidFill>
                  <a:schemeClr val="accent2"/>
                </a:solidFill>
              </a:rPr>
              <a:t>O</a:t>
            </a:r>
            <a:r>
              <a:rPr lang="en-NZ" sz="2000" b="1" baseline="-25000">
                <a:solidFill>
                  <a:schemeClr val="accent2"/>
                </a:solidFill>
              </a:rPr>
              <a:t>6</a:t>
            </a:r>
            <a:r>
              <a:rPr lang="en-NZ" sz="2000" b="1">
                <a:solidFill>
                  <a:schemeClr val="accent2"/>
                </a:solidFill>
              </a:rPr>
              <a:t>  + 6 O</a:t>
            </a:r>
            <a:r>
              <a:rPr lang="en-NZ" sz="2000" b="1" baseline="-25000">
                <a:solidFill>
                  <a:schemeClr val="accent2"/>
                </a:solidFill>
              </a:rPr>
              <a:t>2</a:t>
            </a:r>
            <a:r>
              <a:rPr lang="en-NZ" sz="2000" b="1">
                <a:solidFill>
                  <a:schemeClr val="accent2"/>
                </a:solidFill>
              </a:rPr>
              <a:t> </a:t>
            </a:r>
            <a:r>
              <a:rPr lang="en-NZ" sz="2000" b="1">
                <a:solidFill>
                  <a:schemeClr val="accent2"/>
                </a:solidFill>
                <a:ea typeface="Arial" pitchFamily="-65" charset="0"/>
                <a:cs typeface="Arial" pitchFamily="-65" charset="0"/>
              </a:rPr>
              <a:t>→ 6 CO</a:t>
            </a:r>
            <a:r>
              <a:rPr lang="en-NZ" sz="2000" b="1" baseline="-25000">
                <a:solidFill>
                  <a:schemeClr val="accent2"/>
                </a:solidFill>
                <a:ea typeface="Arial" pitchFamily="-65" charset="0"/>
                <a:cs typeface="Arial" pitchFamily="-65" charset="0"/>
              </a:rPr>
              <a:t>2 </a:t>
            </a:r>
            <a:r>
              <a:rPr lang="en-NZ" sz="2000" b="1">
                <a:solidFill>
                  <a:schemeClr val="accent2"/>
                </a:solidFill>
                <a:ea typeface="Arial" pitchFamily="-65" charset="0"/>
                <a:cs typeface="Arial" pitchFamily="-65" charset="0"/>
              </a:rPr>
              <a:t> + 6H</a:t>
            </a:r>
            <a:r>
              <a:rPr lang="en-NZ" sz="2000" b="1" baseline="-25000">
                <a:solidFill>
                  <a:schemeClr val="accent2"/>
                </a:solidFill>
                <a:ea typeface="Arial" pitchFamily="-65" charset="0"/>
                <a:cs typeface="Arial" pitchFamily="-65" charset="0"/>
              </a:rPr>
              <a:t>2</a:t>
            </a:r>
            <a:r>
              <a:rPr lang="en-NZ" sz="2000" b="1">
                <a:solidFill>
                  <a:schemeClr val="accent2"/>
                </a:solidFill>
                <a:ea typeface="Arial" pitchFamily="-65" charset="0"/>
                <a:cs typeface="Arial" pitchFamily="-65" charset="0"/>
              </a:rPr>
              <a: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76200"/>
            <a:ext cx="8534400" cy="515526"/>
          </a:xfrm>
        </p:spPr>
        <p:txBody>
          <a:bodyPr/>
          <a:lstStyle/>
          <a:p>
            <a:pPr eaLnBrk="1" hangingPunct="1"/>
            <a:r>
              <a:rPr lang="en-US" i="1" dirty="0">
                <a:solidFill>
                  <a:srgbClr val="FF0000"/>
                </a:solidFill>
              </a:rPr>
              <a:t>Handout</a:t>
            </a:r>
            <a:r>
              <a:rPr lang="en-US" dirty="0">
                <a:solidFill>
                  <a:srgbClr val="FF0000"/>
                </a:solidFill>
              </a:rPr>
              <a:t>: Intro to Biological Molecules</a:t>
            </a:r>
          </a:p>
        </p:txBody>
      </p:sp>
      <p:sp>
        <p:nvSpPr>
          <p:cNvPr id="44035" name="Rectangle 3"/>
          <p:cNvSpPr>
            <a:spLocks noGrp="1" noChangeArrowheads="1"/>
          </p:cNvSpPr>
          <p:nvPr>
            <p:ph type="body" idx="1"/>
          </p:nvPr>
        </p:nvSpPr>
        <p:spPr>
          <a:xfrm>
            <a:off x="304800" y="744538"/>
            <a:ext cx="8534400" cy="1809726"/>
          </a:xfrm>
        </p:spPr>
        <p:txBody>
          <a:bodyPr/>
          <a:lstStyle/>
          <a:p>
            <a:pPr marL="0" indent="0" eaLnBrk="1" hangingPunct="1">
              <a:buFont typeface="Times New Roman" pitchFamily="-65" charset="0"/>
              <a:buNone/>
            </a:pPr>
            <a:r>
              <a:rPr lang="en-US" dirty="0"/>
              <a:t>In order to understand the workings of cells and therefore living things, a knowledge of the molecules found in cells</a:t>
            </a:r>
            <a:r>
              <a:rPr lang="en-US" dirty="0" smtClean="0"/>
              <a:t> will be </a:t>
            </a:r>
            <a:r>
              <a:rPr lang="en-US" dirty="0"/>
              <a:t>useful.</a:t>
            </a:r>
          </a:p>
          <a:p>
            <a:pPr marL="0" indent="0" eaLnBrk="1" hangingPunct="1">
              <a:buFont typeface="Times New Roman" pitchFamily="-65" charset="0"/>
              <a:buNone/>
            </a:pPr>
            <a:r>
              <a:rPr lang="en-US" dirty="0"/>
              <a:t>The four main categories of biological molecules are:</a:t>
            </a:r>
          </a:p>
        </p:txBody>
      </p:sp>
      <p:sp>
        <p:nvSpPr>
          <p:cNvPr id="44036" name="Text Box 4"/>
          <p:cNvSpPr txBox="1">
            <a:spLocks noChangeArrowheads="1"/>
          </p:cNvSpPr>
          <p:nvPr/>
        </p:nvSpPr>
        <p:spPr bwMode="auto">
          <a:xfrm>
            <a:off x="266700" y="2632075"/>
            <a:ext cx="8648700" cy="457200"/>
          </a:xfrm>
          <a:prstGeom prst="rect">
            <a:avLst/>
          </a:prstGeom>
          <a:noFill/>
          <a:ln w="2857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US">
                <a:solidFill>
                  <a:srgbClr val="C5031A"/>
                </a:solidFill>
              </a:rPr>
              <a:t> Carbohydrates </a:t>
            </a:r>
          </a:p>
        </p:txBody>
      </p:sp>
      <p:sp>
        <p:nvSpPr>
          <p:cNvPr id="44037" name="Text Box 5"/>
          <p:cNvSpPr txBox="1">
            <a:spLocks noChangeArrowheads="1"/>
          </p:cNvSpPr>
          <p:nvPr/>
        </p:nvSpPr>
        <p:spPr bwMode="auto">
          <a:xfrm>
            <a:off x="260350" y="3282950"/>
            <a:ext cx="8648700" cy="457200"/>
          </a:xfrm>
          <a:prstGeom prst="rect">
            <a:avLst/>
          </a:prstGeom>
          <a:noFill/>
          <a:ln w="2857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US">
                <a:solidFill>
                  <a:srgbClr val="C5031A"/>
                </a:solidFill>
              </a:rPr>
              <a:t> Lipids</a:t>
            </a:r>
          </a:p>
        </p:txBody>
      </p:sp>
      <p:sp>
        <p:nvSpPr>
          <p:cNvPr id="44038" name="Text Box 6"/>
          <p:cNvSpPr txBox="1">
            <a:spLocks noChangeArrowheads="1"/>
          </p:cNvSpPr>
          <p:nvPr/>
        </p:nvSpPr>
        <p:spPr bwMode="auto">
          <a:xfrm>
            <a:off x="260350" y="4641850"/>
            <a:ext cx="8648700" cy="457200"/>
          </a:xfrm>
          <a:prstGeom prst="rect">
            <a:avLst/>
          </a:prstGeom>
          <a:noFill/>
          <a:ln w="2857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US">
                <a:solidFill>
                  <a:srgbClr val="C5031A"/>
                </a:solidFill>
              </a:rPr>
              <a:t> Nucleic Acids </a:t>
            </a:r>
          </a:p>
        </p:txBody>
      </p:sp>
      <p:sp>
        <p:nvSpPr>
          <p:cNvPr id="44039" name="Text Box 7"/>
          <p:cNvSpPr txBox="1">
            <a:spLocks noChangeArrowheads="1"/>
          </p:cNvSpPr>
          <p:nvPr/>
        </p:nvSpPr>
        <p:spPr bwMode="auto">
          <a:xfrm>
            <a:off x="260350" y="3968750"/>
            <a:ext cx="8648700" cy="457200"/>
          </a:xfrm>
          <a:prstGeom prst="rect">
            <a:avLst/>
          </a:prstGeom>
          <a:noFill/>
          <a:ln w="2857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US">
                <a:solidFill>
                  <a:srgbClr val="C5031A"/>
                </a:solidFill>
              </a:rPr>
              <a:t> Proteins</a:t>
            </a:r>
          </a:p>
        </p:txBody>
      </p:sp>
      <p:sp>
        <p:nvSpPr>
          <p:cNvPr id="44040" name="Rectangle 8"/>
          <p:cNvSpPr>
            <a:spLocks noChangeArrowheads="1"/>
          </p:cNvSpPr>
          <p:nvPr/>
        </p:nvSpPr>
        <p:spPr bwMode="auto">
          <a:xfrm>
            <a:off x="327025" y="5394325"/>
            <a:ext cx="8534400" cy="830263"/>
          </a:xfrm>
          <a:prstGeom prst="rect">
            <a:avLst/>
          </a:prstGeom>
          <a:noFill/>
          <a:ln w="9525">
            <a:noFill/>
            <a:miter lim="800000"/>
            <a:headEnd/>
            <a:tailEnd/>
          </a:ln>
        </p:spPr>
        <p:txBody>
          <a:bodyPr>
            <a:prstTxWarp prst="textNoShape">
              <a:avLst/>
            </a:prstTxWarp>
            <a:spAutoFit/>
          </a:bodyPr>
          <a:lstStyle/>
          <a:p>
            <a:pPr algn="l"/>
            <a:r>
              <a:rPr lang="en-US"/>
              <a:t>A handout with information on each of these types of molecules is available on CECIL.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NZ" dirty="0"/>
              <a:t>Unifying principles of biology</a:t>
            </a:r>
            <a:endParaRPr lang="en-US" dirty="0"/>
          </a:p>
        </p:txBody>
      </p:sp>
      <p:sp>
        <p:nvSpPr>
          <p:cNvPr id="654339" name="Rectangle 3"/>
          <p:cNvSpPr>
            <a:spLocks noGrp="1" noChangeArrowheads="1"/>
          </p:cNvSpPr>
          <p:nvPr>
            <p:ph type="body" idx="1"/>
          </p:nvPr>
        </p:nvSpPr>
        <p:spPr>
          <a:xfrm>
            <a:off x="304800" y="685800"/>
            <a:ext cx="8534400" cy="2419124"/>
          </a:xfrm>
        </p:spPr>
        <p:txBody>
          <a:bodyPr/>
          <a:lstStyle/>
          <a:p>
            <a:pPr eaLnBrk="1" hangingPunct="1"/>
            <a:r>
              <a:rPr lang="en-NZ" dirty="0"/>
              <a:t>Biological organisms are made up of </a:t>
            </a:r>
            <a:r>
              <a:rPr lang="en-NZ" dirty="0" smtClean="0"/>
              <a:t>cells</a:t>
            </a:r>
          </a:p>
          <a:p>
            <a:pPr eaLnBrk="1" hangingPunct="1"/>
            <a:r>
              <a:rPr lang="en-NZ" dirty="0"/>
              <a:t>Biological organisms obey the laws of physics and chemistry</a:t>
            </a:r>
          </a:p>
          <a:p>
            <a:pPr eaLnBrk="1" hangingPunct="1"/>
            <a:r>
              <a:rPr lang="en-NZ" dirty="0"/>
              <a:t>Biological organisms require </a:t>
            </a:r>
            <a:r>
              <a:rPr lang="en-NZ" dirty="0" smtClean="0"/>
              <a:t>energy for life, and are able to convert energy from one form to another.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NZ"/>
              <a:t>Introduction to cells</a:t>
            </a:r>
            <a:endParaRPr lang="en-AU"/>
          </a:p>
        </p:txBody>
      </p:sp>
      <p:sp>
        <p:nvSpPr>
          <p:cNvPr id="46083" name="Text Box 6"/>
          <p:cNvSpPr txBox="1">
            <a:spLocks noChangeArrowheads="1"/>
          </p:cNvSpPr>
          <p:nvPr/>
        </p:nvSpPr>
        <p:spPr bwMode="auto">
          <a:xfrm>
            <a:off x="825500" y="3213100"/>
            <a:ext cx="7620000" cy="457200"/>
          </a:xfrm>
          <a:prstGeom prst="rect">
            <a:avLst/>
          </a:prstGeom>
          <a:noFill/>
          <a:ln w="9525">
            <a:noFill/>
            <a:miter lim="800000"/>
            <a:headEnd/>
            <a:tailEnd/>
          </a:ln>
        </p:spPr>
        <p:txBody>
          <a:bodyPr>
            <a:prstTxWarp prst="textNoShape">
              <a:avLst/>
            </a:prstTxWarp>
            <a:spAutoFit/>
          </a:bodyPr>
          <a:lstStyle/>
          <a:p>
            <a:pPr algn="l">
              <a:spcBef>
                <a:spcPct val="50000"/>
              </a:spcBef>
            </a:pPr>
            <a:endParaRPr lang="en-AU"/>
          </a:p>
        </p:txBody>
      </p:sp>
      <p:pic>
        <p:nvPicPr>
          <p:cNvPr id="46084" name="Picture 12" descr="04-02b-LymphocyteSEM-NL"/>
          <p:cNvPicPr>
            <a:picLocks noChangeAspect="1" noChangeArrowheads="1"/>
          </p:cNvPicPr>
          <p:nvPr/>
        </p:nvPicPr>
        <p:blipFill>
          <a:blip r:embed="rId2">
            <a:lum bright="70000" contrast="-70000"/>
          </a:blip>
          <a:srcRect/>
          <a:stretch>
            <a:fillRect/>
          </a:stretch>
        </p:blipFill>
        <p:spPr bwMode="auto">
          <a:xfrm>
            <a:off x="1690688" y="863600"/>
            <a:ext cx="5762625" cy="5607050"/>
          </a:xfrm>
          <a:prstGeom prst="rect">
            <a:avLst/>
          </a:prstGeom>
          <a:noFill/>
          <a:ln w="9525">
            <a:noFill/>
            <a:miter lim="800000"/>
            <a:headEnd/>
            <a:tailEnd/>
          </a:ln>
        </p:spPr>
      </p:pic>
      <p:sp>
        <p:nvSpPr>
          <p:cNvPr id="374789" name="Rectangle 5"/>
          <p:cNvSpPr>
            <a:spLocks noGrp="1" noChangeArrowheads="1"/>
          </p:cNvSpPr>
          <p:nvPr>
            <p:ph type="body" idx="1"/>
          </p:nvPr>
        </p:nvSpPr>
        <p:spPr>
          <a:xfrm>
            <a:off x="304800" y="863600"/>
            <a:ext cx="8534400" cy="2419124"/>
          </a:xfrm>
          <a:noFill/>
        </p:spPr>
        <p:txBody>
          <a:bodyPr/>
          <a:lstStyle/>
          <a:p>
            <a:pPr marL="0" indent="0" algn="ctr" eaLnBrk="1" hangingPunct="1">
              <a:buFont typeface="Times New Roman" pitchFamily="-65" charset="0"/>
              <a:buNone/>
            </a:pPr>
            <a:r>
              <a:rPr lang="en-NZ" dirty="0"/>
              <a:t>CELLS ARE THE FUNDAMENTAL FUNCTIONING UNITS OF ALL LIVING THINGS. </a:t>
            </a:r>
          </a:p>
          <a:p>
            <a:pPr marL="0" indent="0" algn="ctr" eaLnBrk="1" hangingPunct="1">
              <a:buFont typeface="Times New Roman" pitchFamily="-65" charset="0"/>
              <a:buNone/>
            </a:pPr>
            <a:r>
              <a:rPr lang="en-NZ" dirty="0"/>
              <a:t>EVERY SINGLE THING THAT YOU DO IS DUE TO PROCESSES OCCURRING AT THE CELLULAR </a:t>
            </a:r>
            <a:r>
              <a:rPr lang="en-NZ" dirty="0" smtClean="0"/>
              <a:t>LEVEL.</a:t>
            </a:r>
          </a:p>
          <a:p>
            <a:pPr marL="0" indent="0" eaLnBrk="1" hangingPunct="1">
              <a:buFont typeface="Times New Roman" pitchFamily="-65" charset="0"/>
              <a:buNone/>
            </a:pPr>
            <a:endParaRPr lang="en-AU" dirty="0"/>
          </a:p>
        </p:txBody>
      </p:sp>
      <p:sp>
        <p:nvSpPr>
          <p:cNvPr id="374791" name="Text Box 7"/>
          <p:cNvSpPr txBox="1">
            <a:spLocks noChangeArrowheads="1"/>
          </p:cNvSpPr>
          <p:nvPr/>
        </p:nvSpPr>
        <p:spPr bwMode="auto">
          <a:xfrm>
            <a:off x="641350" y="3352800"/>
            <a:ext cx="7861300" cy="1552575"/>
          </a:xfrm>
          <a:prstGeom prst="rect">
            <a:avLst/>
          </a:prstGeom>
          <a:noFill/>
          <a:ln w="9525">
            <a:noFill/>
            <a:miter lim="800000"/>
            <a:headEnd/>
            <a:tailEnd/>
          </a:ln>
        </p:spPr>
        <p:txBody>
          <a:bodyPr>
            <a:prstTxWarp prst="textNoShape">
              <a:avLst/>
            </a:prstTxWarp>
            <a:spAutoFit/>
          </a:bodyPr>
          <a:lstStyle/>
          <a:p>
            <a:pPr algn="l">
              <a:spcBef>
                <a:spcPct val="50000"/>
              </a:spcBef>
            </a:pPr>
            <a:r>
              <a:rPr lang="en-NZ"/>
              <a:t>As humans we are made up of trillions of cells with different specialised roles within the body. The white blood cell on this slide is part of your immune system - in contrast to muscle cells which move your limbs.</a:t>
            </a:r>
            <a:endParaRPr lang="en-AU"/>
          </a:p>
        </p:txBody>
      </p:sp>
      <p:sp>
        <p:nvSpPr>
          <p:cNvPr id="374792" name="Text Box 8"/>
          <p:cNvSpPr txBox="1">
            <a:spLocks noChangeArrowheads="1"/>
          </p:cNvSpPr>
          <p:nvPr/>
        </p:nvSpPr>
        <p:spPr bwMode="auto">
          <a:xfrm>
            <a:off x="692150" y="5334000"/>
            <a:ext cx="7429500" cy="830997"/>
          </a:xfrm>
          <a:prstGeom prst="rect">
            <a:avLst/>
          </a:prstGeom>
          <a:noFill/>
          <a:ln w="9525">
            <a:noFill/>
            <a:miter lim="800000"/>
            <a:headEnd/>
            <a:tailEnd/>
          </a:ln>
        </p:spPr>
        <p:txBody>
          <a:bodyPr>
            <a:prstTxWarp prst="textNoShape">
              <a:avLst/>
            </a:prstTxWarp>
            <a:spAutoFit/>
          </a:bodyPr>
          <a:lstStyle/>
          <a:p>
            <a:pPr algn="l">
              <a:spcBef>
                <a:spcPct val="50000"/>
              </a:spcBef>
            </a:pPr>
            <a:r>
              <a:rPr lang="en-NZ" dirty="0"/>
              <a:t>Some </a:t>
            </a:r>
            <a:r>
              <a:rPr lang="en-NZ" dirty="0" smtClean="0"/>
              <a:t>organisms, </a:t>
            </a:r>
            <a:r>
              <a:rPr lang="en-NZ" dirty="0"/>
              <a:t>such as </a:t>
            </a:r>
            <a:r>
              <a:rPr lang="en-NZ" dirty="0" smtClean="0"/>
              <a:t>bacteria, </a:t>
            </a:r>
            <a:r>
              <a:rPr lang="en-NZ" dirty="0"/>
              <a:t>function as just one cell.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7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7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1" grpId="0" autoUpdateAnimBg="0"/>
      <p:bldP spid="374792"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NZ"/>
              <a:t>Seeing cells</a:t>
            </a:r>
            <a:endParaRPr lang="en-AU"/>
          </a:p>
        </p:txBody>
      </p:sp>
      <p:sp>
        <p:nvSpPr>
          <p:cNvPr id="375812" name="Text Box 4"/>
          <p:cNvSpPr txBox="1">
            <a:spLocks noChangeArrowheads="1"/>
          </p:cNvSpPr>
          <p:nvPr/>
        </p:nvSpPr>
        <p:spPr bwMode="auto">
          <a:xfrm>
            <a:off x="368300" y="1943100"/>
            <a:ext cx="8229600" cy="3670300"/>
          </a:xfrm>
          <a:prstGeom prst="rect">
            <a:avLst/>
          </a:prstGeom>
          <a:noFill/>
          <a:ln w="9525">
            <a:noFill/>
            <a:miter lim="800000"/>
            <a:headEnd/>
            <a:tailEnd/>
          </a:ln>
        </p:spPr>
        <p:txBody>
          <a:bodyPr>
            <a:prstTxWarp prst="textNoShape">
              <a:avLst/>
            </a:prstTxWarp>
            <a:spAutoFit/>
          </a:bodyPr>
          <a:lstStyle/>
          <a:p>
            <a:pPr>
              <a:spcBef>
                <a:spcPct val="50000"/>
              </a:spcBef>
            </a:pPr>
            <a:r>
              <a:rPr lang="en-NZ"/>
              <a:t>1665: First cell described by Robert Hooke when examining cork under a microscope.</a:t>
            </a:r>
          </a:p>
          <a:p>
            <a:pPr>
              <a:spcBef>
                <a:spcPct val="50000"/>
              </a:spcBef>
            </a:pPr>
            <a:endParaRPr lang="en-NZ"/>
          </a:p>
          <a:p>
            <a:pPr>
              <a:spcBef>
                <a:spcPct val="50000"/>
              </a:spcBef>
            </a:pPr>
            <a:r>
              <a:rPr lang="en-NZ"/>
              <a:t>1800’s: All organisms under the microscope had cells = CELL THEORY (all living things are made up of cells).</a:t>
            </a:r>
          </a:p>
          <a:p>
            <a:pPr>
              <a:spcBef>
                <a:spcPct val="50000"/>
              </a:spcBef>
            </a:pPr>
            <a:endParaRPr lang="en-NZ"/>
          </a:p>
          <a:p>
            <a:pPr>
              <a:spcBef>
                <a:spcPct val="50000"/>
              </a:spcBef>
            </a:pPr>
            <a:r>
              <a:rPr lang="en-NZ"/>
              <a:t>1950’s: Electron Microscopes reveal the parts of cells.</a:t>
            </a:r>
            <a:endParaRPr lang="en-AU"/>
          </a:p>
        </p:txBody>
      </p:sp>
      <p:sp>
        <p:nvSpPr>
          <p:cNvPr id="375813" name="Line 5"/>
          <p:cNvSpPr>
            <a:spLocks noChangeShapeType="1"/>
          </p:cNvSpPr>
          <p:nvPr/>
        </p:nvSpPr>
        <p:spPr bwMode="auto">
          <a:xfrm>
            <a:off x="4572000" y="2895600"/>
            <a:ext cx="0" cy="533400"/>
          </a:xfrm>
          <a:prstGeom prst="line">
            <a:avLst/>
          </a:prstGeom>
          <a:noFill/>
          <a:ln w="28575">
            <a:solidFill>
              <a:schemeClr val="tx1"/>
            </a:solidFill>
            <a:round/>
            <a:headEnd/>
            <a:tailEnd type="arrow" w="med" len="med"/>
          </a:ln>
        </p:spPr>
        <p:txBody>
          <a:bodyPr>
            <a:prstTxWarp prst="textNoShape">
              <a:avLst/>
            </a:prstTxWarp>
            <a:spAutoFit/>
          </a:bodyPr>
          <a:lstStyle/>
          <a:p>
            <a:endParaRPr lang="en-US"/>
          </a:p>
        </p:txBody>
      </p:sp>
      <p:sp>
        <p:nvSpPr>
          <p:cNvPr id="375814" name="Line 6"/>
          <p:cNvSpPr>
            <a:spLocks noChangeShapeType="1"/>
          </p:cNvSpPr>
          <p:nvPr/>
        </p:nvSpPr>
        <p:spPr bwMode="auto">
          <a:xfrm>
            <a:off x="4572000" y="4508500"/>
            <a:ext cx="0" cy="533400"/>
          </a:xfrm>
          <a:prstGeom prst="line">
            <a:avLst/>
          </a:prstGeom>
          <a:noFill/>
          <a:ln w="28575">
            <a:solidFill>
              <a:schemeClr val="tx1"/>
            </a:solidFill>
            <a:round/>
            <a:headEnd/>
            <a:tailEnd type="arrow" w="med" len="med"/>
          </a:ln>
        </p:spPr>
        <p:txBody>
          <a:bodyPr>
            <a:prstTxWarp prst="textNoShape">
              <a:avLst/>
            </a:prstTxWarp>
            <a:spAutoFit/>
          </a:bodyPr>
          <a:lstStyle/>
          <a:p>
            <a:endParaRPr lang="en-US"/>
          </a:p>
        </p:txBody>
      </p:sp>
      <p:sp>
        <p:nvSpPr>
          <p:cNvPr id="47110" name="Rectangle 8"/>
          <p:cNvSpPr>
            <a:spLocks noGrp="1" noChangeArrowheads="1"/>
          </p:cNvSpPr>
          <p:nvPr>
            <p:ph type="body" idx="1"/>
          </p:nvPr>
        </p:nvSpPr>
        <p:spPr>
          <a:xfrm>
            <a:off x="304800" y="685800"/>
            <a:ext cx="8534400" cy="822325"/>
          </a:xfrm>
          <a:noFill/>
        </p:spPr>
        <p:txBody>
          <a:bodyPr/>
          <a:lstStyle/>
          <a:p>
            <a:pPr marL="0" indent="0" eaLnBrk="1" hangingPunct="1">
              <a:buFont typeface="Times New Roman" pitchFamily="-65" charset="0"/>
              <a:buNone/>
            </a:pPr>
            <a:r>
              <a:rPr lang="en-NZ"/>
              <a:t>The invention of MICROSCOPES was essential to providing an understanding of cells.</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8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58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58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5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3" grpId="0" animBg="1"/>
      <p:bldP spid="375814"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6" descr="04-03-CellSizes-L"/>
          <p:cNvPicPr>
            <a:picLocks noChangeArrowheads="1"/>
          </p:cNvPicPr>
          <p:nvPr/>
        </p:nvPicPr>
        <p:blipFill>
          <a:blip r:embed="rId2"/>
          <a:srcRect b="3848"/>
          <a:stretch>
            <a:fillRect/>
          </a:stretch>
        </p:blipFill>
        <p:spPr bwMode="auto">
          <a:xfrm>
            <a:off x="4357688" y="647700"/>
            <a:ext cx="3408362" cy="587375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eaLnBrk="1" hangingPunct="1"/>
            <a:r>
              <a:rPr lang="en-NZ"/>
              <a:t>The size of cells</a:t>
            </a:r>
            <a:endParaRPr lang="en-AU"/>
          </a:p>
        </p:txBody>
      </p:sp>
      <p:sp>
        <p:nvSpPr>
          <p:cNvPr id="48132" name="Rectangle 3"/>
          <p:cNvSpPr>
            <a:spLocks noGrp="1" noChangeArrowheads="1"/>
          </p:cNvSpPr>
          <p:nvPr>
            <p:ph type="body" idx="1"/>
          </p:nvPr>
        </p:nvSpPr>
        <p:spPr>
          <a:xfrm>
            <a:off x="304800" y="685800"/>
            <a:ext cx="3733800" cy="5595377"/>
          </a:xfrm>
        </p:spPr>
        <p:txBody>
          <a:bodyPr/>
          <a:lstStyle/>
          <a:p>
            <a:pPr marL="0" indent="0" eaLnBrk="1" hangingPunct="1">
              <a:buFont typeface="Times New Roman" pitchFamily="-65" charset="0"/>
              <a:buNone/>
            </a:pPr>
            <a:r>
              <a:rPr lang="en-NZ" dirty="0" smtClean="0"/>
              <a:t>The logarithmic scale </a:t>
            </a:r>
            <a:r>
              <a:rPr lang="en-NZ" dirty="0"/>
              <a:t>to the left of the diagram </a:t>
            </a:r>
            <a:r>
              <a:rPr lang="en-NZ" dirty="0" smtClean="0"/>
              <a:t>places </a:t>
            </a:r>
            <a:r>
              <a:rPr lang="en-NZ" dirty="0"/>
              <a:t>the following</a:t>
            </a:r>
            <a:r>
              <a:rPr lang="en-NZ" dirty="0" smtClean="0"/>
              <a:t> biological structures </a:t>
            </a:r>
            <a:r>
              <a:rPr lang="en-NZ" dirty="0"/>
              <a:t>according to size:</a:t>
            </a:r>
          </a:p>
          <a:p>
            <a:pPr marL="0" indent="0" eaLnBrk="1" hangingPunct="1"/>
            <a:r>
              <a:rPr lang="en-NZ" dirty="0"/>
              <a:t> Bacteria</a:t>
            </a:r>
          </a:p>
          <a:p>
            <a:pPr marL="0" indent="0" eaLnBrk="1" hangingPunct="1"/>
            <a:r>
              <a:rPr lang="en-NZ" dirty="0"/>
              <a:t> Molecules</a:t>
            </a:r>
          </a:p>
          <a:p>
            <a:pPr marL="0" indent="0" eaLnBrk="1" hangingPunct="1"/>
            <a:r>
              <a:rPr lang="en-NZ" dirty="0"/>
              <a:t> Plant &amp; animal cells</a:t>
            </a:r>
          </a:p>
          <a:p>
            <a:pPr marL="0" indent="0" eaLnBrk="1" hangingPunct="1"/>
            <a:r>
              <a:rPr lang="en-NZ" dirty="0"/>
              <a:t> Viruses</a:t>
            </a:r>
          </a:p>
          <a:p>
            <a:pPr marL="0" indent="0" eaLnBrk="1" hangingPunct="1"/>
            <a:r>
              <a:rPr lang="en-NZ" dirty="0"/>
              <a:t> Some nerve cells</a:t>
            </a:r>
          </a:p>
          <a:p>
            <a:pPr marL="0" indent="0" eaLnBrk="1" hangingPunct="1"/>
            <a:r>
              <a:rPr lang="en-NZ" dirty="0"/>
              <a:t> Atoms</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NZ"/>
              <a:t>The two types of cells</a:t>
            </a:r>
            <a:endParaRPr lang="en-AU"/>
          </a:p>
        </p:txBody>
      </p:sp>
      <p:sp>
        <p:nvSpPr>
          <p:cNvPr id="49155"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NZ"/>
              <a:t>All the cells that are found in all the organisms on Earth can be placed in one of two categories:</a:t>
            </a:r>
            <a:endParaRPr lang="en-AU"/>
          </a:p>
        </p:txBody>
      </p:sp>
      <p:sp>
        <p:nvSpPr>
          <p:cNvPr id="377860" name="Text Box 4"/>
          <p:cNvSpPr txBox="1">
            <a:spLocks noChangeArrowheads="1"/>
          </p:cNvSpPr>
          <p:nvPr/>
        </p:nvSpPr>
        <p:spPr bwMode="auto">
          <a:xfrm>
            <a:off x="330200" y="1993900"/>
            <a:ext cx="8204200" cy="895350"/>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a:t> PROKARYOTIC CELLS </a:t>
            </a:r>
          </a:p>
          <a:p>
            <a:pPr lvl="1" algn="l">
              <a:lnSpc>
                <a:spcPct val="50000"/>
              </a:lnSpc>
              <a:spcBef>
                <a:spcPct val="50000"/>
              </a:spcBef>
              <a:buFont typeface="Times New Roman" pitchFamily="-65" charset="0"/>
              <a:buChar char="–"/>
            </a:pPr>
            <a:r>
              <a:rPr lang="en-NZ"/>
              <a:t> Bacteria</a:t>
            </a:r>
            <a:endParaRPr lang="en-AU"/>
          </a:p>
        </p:txBody>
      </p:sp>
      <p:sp>
        <p:nvSpPr>
          <p:cNvPr id="377861" name="Text Box 5"/>
          <p:cNvSpPr txBox="1">
            <a:spLocks noChangeArrowheads="1"/>
          </p:cNvSpPr>
          <p:nvPr/>
        </p:nvSpPr>
        <p:spPr bwMode="auto">
          <a:xfrm>
            <a:off x="355600" y="3594100"/>
            <a:ext cx="8255000" cy="2209800"/>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a:t> EUKARYOTIC CELLS </a:t>
            </a:r>
          </a:p>
          <a:p>
            <a:pPr lvl="1" algn="l">
              <a:lnSpc>
                <a:spcPct val="50000"/>
              </a:lnSpc>
              <a:spcBef>
                <a:spcPct val="50000"/>
              </a:spcBef>
              <a:buFont typeface="Times New Roman" pitchFamily="-65" charset="0"/>
              <a:buChar char="–"/>
            </a:pPr>
            <a:r>
              <a:rPr lang="en-NZ"/>
              <a:t> Plants</a:t>
            </a:r>
          </a:p>
          <a:p>
            <a:pPr lvl="1" algn="l">
              <a:lnSpc>
                <a:spcPct val="50000"/>
              </a:lnSpc>
              <a:spcBef>
                <a:spcPct val="50000"/>
              </a:spcBef>
              <a:buFont typeface="Times New Roman" pitchFamily="-65" charset="0"/>
              <a:buChar char="–"/>
            </a:pPr>
            <a:r>
              <a:rPr lang="en-NZ"/>
              <a:t> Animals </a:t>
            </a:r>
          </a:p>
          <a:p>
            <a:pPr lvl="1" algn="l">
              <a:lnSpc>
                <a:spcPct val="50000"/>
              </a:lnSpc>
              <a:spcBef>
                <a:spcPct val="50000"/>
              </a:spcBef>
              <a:buFont typeface="Times New Roman" pitchFamily="-65" charset="0"/>
              <a:buChar char="–"/>
            </a:pPr>
            <a:r>
              <a:rPr lang="en-NZ"/>
              <a:t> Fungi </a:t>
            </a:r>
          </a:p>
          <a:p>
            <a:pPr lvl="1" algn="l">
              <a:lnSpc>
                <a:spcPct val="50000"/>
              </a:lnSpc>
              <a:spcBef>
                <a:spcPct val="50000"/>
              </a:spcBef>
              <a:buFont typeface="Times New Roman" pitchFamily="-65" charset="0"/>
              <a:buChar char="–"/>
            </a:pPr>
            <a:r>
              <a:rPr lang="en-NZ"/>
              <a:t> Protists (everything else!)</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8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8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78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786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786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786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78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build="allAtOnce" autoUpdateAnimBg="0"/>
      <p:bldP spid="377861" grpId="0" build="allAtOnce"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NZ"/>
              <a:t>Contrasting prokaryotic and eukaryotic cells</a:t>
            </a:r>
            <a:endParaRPr lang="en-AU"/>
          </a:p>
        </p:txBody>
      </p:sp>
      <p:pic>
        <p:nvPicPr>
          <p:cNvPr id="50179" name="Picture 4" descr="04-04-CellSizes-L"/>
          <p:cNvPicPr>
            <a:picLocks noChangeAspect="1" noChangeArrowheads="1"/>
          </p:cNvPicPr>
          <p:nvPr/>
        </p:nvPicPr>
        <p:blipFill>
          <a:blip r:embed="rId2"/>
          <a:srcRect b="4201"/>
          <a:stretch>
            <a:fillRect/>
          </a:stretch>
        </p:blipFill>
        <p:spPr bwMode="auto">
          <a:xfrm>
            <a:off x="1366838" y="863600"/>
            <a:ext cx="6410325"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NZ"/>
              <a:t>Eukaryotic cells – plant and animal cells</a:t>
            </a:r>
            <a:endParaRPr lang="en-AU"/>
          </a:p>
        </p:txBody>
      </p:sp>
      <p:sp>
        <p:nvSpPr>
          <p:cNvPr id="59395" name="Rectangle 3"/>
          <p:cNvSpPr>
            <a:spLocks noGrp="1" noChangeArrowheads="1"/>
          </p:cNvSpPr>
          <p:nvPr>
            <p:ph type="body" idx="1"/>
          </p:nvPr>
        </p:nvSpPr>
        <p:spPr>
          <a:xfrm>
            <a:off x="304800" y="685800"/>
            <a:ext cx="8534400" cy="830997"/>
          </a:xfrm>
        </p:spPr>
        <p:txBody>
          <a:bodyPr/>
          <a:lstStyle/>
          <a:p>
            <a:pPr marL="0" indent="0" eaLnBrk="1" hangingPunct="1">
              <a:buFont typeface="Times New Roman" pitchFamily="-65" charset="0"/>
              <a:buNone/>
            </a:pPr>
            <a:r>
              <a:rPr lang="en-NZ" dirty="0"/>
              <a:t>We will focus on general</a:t>
            </a:r>
            <a:r>
              <a:rPr lang="en-NZ" dirty="0" smtClean="0"/>
              <a:t> animal (and plant) </a:t>
            </a:r>
            <a:r>
              <a:rPr lang="en-NZ" dirty="0"/>
              <a:t>cells and become familiar with the major parts of these cells and their functions.</a:t>
            </a:r>
          </a:p>
        </p:txBody>
      </p:sp>
      <p:sp>
        <p:nvSpPr>
          <p:cNvPr id="381956" name="Text Box 4"/>
          <p:cNvSpPr txBox="1">
            <a:spLocks noChangeArrowheads="1"/>
          </p:cNvSpPr>
          <p:nvPr/>
        </p:nvSpPr>
        <p:spPr bwMode="auto">
          <a:xfrm>
            <a:off x="317500" y="1843080"/>
            <a:ext cx="8509000" cy="1458861"/>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dirty="0"/>
              <a:t> Both plant and animal cells have a thin outer layer called the PLASMA MEMBRANE. </a:t>
            </a:r>
            <a:endParaRPr lang="en-NZ" dirty="0" smtClean="0"/>
          </a:p>
          <a:p>
            <a:pPr algn="l">
              <a:spcBef>
                <a:spcPct val="50000"/>
              </a:spcBef>
            </a:pPr>
            <a:r>
              <a:rPr lang="en-NZ" dirty="0" smtClean="0"/>
              <a:t>(</a:t>
            </a:r>
            <a:r>
              <a:rPr lang="en-NZ" dirty="0"/>
              <a:t>Plant cells also have a thicker</a:t>
            </a:r>
            <a:r>
              <a:rPr lang="en-NZ" dirty="0" smtClean="0"/>
              <a:t> CELL WALL)</a:t>
            </a:r>
            <a:endParaRPr lang="en-AU" dirty="0"/>
          </a:p>
        </p:txBody>
      </p:sp>
      <p:sp>
        <p:nvSpPr>
          <p:cNvPr id="381957" name="Text Box 5"/>
          <p:cNvSpPr txBox="1">
            <a:spLocks noChangeArrowheads="1"/>
          </p:cNvSpPr>
          <p:nvPr/>
        </p:nvSpPr>
        <p:spPr bwMode="auto">
          <a:xfrm>
            <a:off x="317500" y="3632200"/>
            <a:ext cx="8509000" cy="830997"/>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dirty="0" smtClean="0"/>
              <a:t> Eukaryotic cells have an </a:t>
            </a:r>
            <a:r>
              <a:rPr lang="en-NZ" dirty="0"/>
              <a:t>obvious NUCLEUS that contains the cell’s genetic material (DNA</a:t>
            </a:r>
            <a:r>
              <a:rPr lang="en-NZ" dirty="0" smtClean="0"/>
              <a:t>).</a:t>
            </a:r>
            <a:endParaRPr lang="en-AU" dirty="0"/>
          </a:p>
        </p:txBody>
      </p:sp>
      <p:sp>
        <p:nvSpPr>
          <p:cNvPr id="381958" name="Text Box 6"/>
          <p:cNvSpPr txBox="1">
            <a:spLocks noChangeArrowheads="1"/>
          </p:cNvSpPr>
          <p:nvPr/>
        </p:nvSpPr>
        <p:spPr bwMode="auto">
          <a:xfrm>
            <a:off x="317500" y="4695825"/>
            <a:ext cx="8509000" cy="1569660"/>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dirty="0"/>
              <a:t> The region</a:t>
            </a:r>
            <a:r>
              <a:rPr lang="en-NZ" dirty="0" smtClean="0"/>
              <a:t> between </a:t>
            </a:r>
            <a:r>
              <a:rPr lang="en-NZ" dirty="0"/>
              <a:t>the nucleus and plasma membrane is called the </a:t>
            </a:r>
            <a:r>
              <a:rPr lang="en-NZ" dirty="0" smtClean="0"/>
              <a:t>CYTOPLASM </a:t>
            </a:r>
            <a:r>
              <a:rPr lang="en-NZ" dirty="0"/>
              <a:t>and is made up of a fluid called CYTOSOL. The parts of cell called ORGANELLES are found suspended in the cytosol.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1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1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autoUpdateAnimBg="0"/>
      <p:bldP spid="381957" grpId="0" autoUpdateAnimBg="0"/>
      <p:bldP spid="381958"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850" y="134938"/>
            <a:ext cx="8323263" cy="459100"/>
          </a:xfrm>
        </p:spPr>
        <p:txBody>
          <a:bodyPr/>
          <a:lstStyle/>
          <a:p>
            <a:pPr eaLnBrk="1" hangingPunct="1"/>
            <a:r>
              <a:rPr lang="en-US" sz="2600" dirty="0"/>
              <a:t>Next </a:t>
            </a:r>
            <a:r>
              <a:rPr lang="en-US" sz="2600" dirty="0" smtClean="0"/>
              <a:t>Topics: </a:t>
            </a:r>
            <a:r>
              <a:rPr lang="en-US" sz="2600" dirty="0"/>
              <a:t>Biology, Bioenergetics, </a:t>
            </a:r>
            <a:r>
              <a:rPr lang="en-US" sz="2600" dirty="0" smtClean="0"/>
              <a:t>Biomechanics</a:t>
            </a:r>
            <a:endParaRPr lang="en-US" sz="2600" dirty="0"/>
          </a:p>
        </p:txBody>
      </p:sp>
      <p:sp>
        <p:nvSpPr>
          <p:cNvPr id="40963" name="Rectangle 3"/>
          <p:cNvSpPr>
            <a:spLocks noGrp="1" noChangeArrowheads="1"/>
          </p:cNvSpPr>
          <p:nvPr>
            <p:ph type="body" idx="1"/>
          </p:nvPr>
        </p:nvSpPr>
        <p:spPr>
          <a:xfrm>
            <a:off x="304800" y="685800"/>
            <a:ext cx="8534400" cy="4985980"/>
          </a:xfrm>
        </p:spPr>
        <p:txBody>
          <a:bodyPr/>
          <a:lstStyle/>
          <a:p>
            <a:pPr eaLnBrk="1" hangingPunct="1"/>
            <a:r>
              <a:rPr lang="en-US" dirty="0"/>
              <a:t>In this lecture block we will look in more detail at biological processes and understand how the biological systems use food (fuel) and convert it into useful work.</a:t>
            </a:r>
          </a:p>
          <a:p>
            <a:pPr eaLnBrk="1" hangingPunct="1"/>
            <a:r>
              <a:rPr lang="en-US" dirty="0"/>
              <a:t>To understand the processes involved, we will cover topics including:</a:t>
            </a:r>
          </a:p>
          <a:p>
            <a:pPr lvl="1" eaLnBrk="1" hangingPunct="1"/>
            <a:r>
              <a:rPr lang="en-US" dirty="0"/>
              <a:t>Cell structure and function</a:t>
            </a:r>
          </a:p>
          <a:p>
            <a:pPr lvl="1" eaLnBrk="1" hangingPunct="1"/>
            <a:r>
              <a:rPr lang="en-NZ" dirty="0"/>
              <a:t>Energy and energy usage in the context of biological systems (Bioenergetics)</a:t>
            </a:r>
            <a:endParaRPr lang="en-US" dirty="0" smtClean="0"/>
          </a:p>
          <a:p>
            <a:pPr lvl="1" eaLnBrk="1" hangingPunct="1"/>
            <a:r>
              <a:rPr lang="en-US" smtClean="0"/>
              <a:t>Biotechnology</a:t>
            </a:r>
          </a:p>
          <a:p>
            <a:pPr lvl="1" eaLnBrk="1" hangingPunct="1"/>
            <a:r>
              <a:rPr lang="en-US" smtClean="0"/>
              <a:t>Biomechanics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NZ"/>
              <a:t>The plasma membrane</a:t>
            </a:r>
            <a:endParaRPr lang="en-AU"/>
          </a:p>
        </p:txBody>
      </p:sp>
      <p:sp>
        <p:nvSpPr>
          <p:cNvPr id="60419" name="Rectangle 3"/>
          <p:cNvSpPr>
            <a:spLocks noGrp="1" noChangeArrowheads="1"/>
          </p:cNvSpPr>
          <p:nvPr>
            <p:ph type="body" idx="1"/>
          </p:nvPr>
        </p:nvSpPr>
        <p:spPr>
          <a:xfrm>
            <a:off x="304800" y="685800"/>
            <a:ext cx="8534400" cy="2419124"/>
          </a:xfrm>
        </p:spPr>
        <p:txBody>
          <a:bodyPr/>
          <a:lstStyle/>
          <a:p>
            <a:pPr marL="0" indent="0" eaLnBrk="1" hangingPunct="1">
              <a:buFont typeface="Times New Roman" pitchFamily="-65" charset="0"/>
              <a:buNone/>
            </a:pPr>
            <a:r>
              <a:rPr lang="en-NZ" dirty="0"/>
              <a:t>GENERAL FUNCTION:</a:t>
            </a:r>
          </a:p>
          <a:p>
            <a:pPr marL="0" indent="0" eaLnBrk="1" hangingPunct="1">
              <a:buFont typeface="Times New Roman" pitchFamily="-65" charset="0"/>
              <a:buNone/>
            </a:pPr>
            <a:r>
              <a:rPr lang="en-NZ" dirty="0"/>
              <a:t>The plasma membrane separates the living cell from its non-living environment. </a:t>
            </a:r>
          </a:p>
          <a:p>
            <a:pPr marL="0" indent="0" eaLnBrk="1" hangingPunct="1">
              <a:buFont typeface="Times New Roman" pitchFamily="-65" charset="0"/>
              <a:buNone/>
            </a:pPr>
            <a:r>
              <a:rPr lang="en-NZ" dirty="0"/>
              <a:t>Even though the membrane is only 7 to 9 </a:t>
            </a:r>
            <a:r>
              <a:rPr lang="en-NZ" dirty="0" smtClean="0"/>
              <a:t>nm </a:t>
            </a:r>
            <a:r>
              <a:rPr lang="en-NZ" dirty="0"/>
              <a:t>thick, it controls the passage of chemicals into and out of the cell.</a:t>
            </a:r>
            <a:endParaRPr lang="en-AU" dirty="0"/>
          </a:p>
        </p:txBody>
      </p:sp>
      <p:sp>
        <p:nvSpPr>
          <p:cNvPr id="382980" name="Rectangle 4"/>
          <p:cNvSpPr>
            <a:spLocks noChangeArrowheads="1"/>
          </p:cNvSpPr>
          <p:nvPr/>
        </p:nvSpPr>
        <p:spPr bwMode="auto">
          <a:xfrm>
            <a:off x="304800" y="3429000"/>
            <a:ext cx="8534400" cy="2759075"/>
          </a:xfrm>
          <a:prstGeom prst="rect">
            <a:avLst/>
          </a:prstGeom>
          <a:noFill/>
          <a:ln w="9525">
            <a:noFill/>
            <a:miter lim="800000"/>
            <a:headEnd/>
            <a:tailEnd/>
          </a:ln>
        </p:spPr>
        <p:txBody>
          <a:bodyPr>
            <a:prstTxWarp prst="textNoShape">
              <a:avLst/>
            </a:prstTxWarp>
            <a:spAutoFit/>
          </a:bodyPr>
          <a:lstStyle/>
          <a:p>
            <a:pPr algn="l"/>
            <a:r>
              <a:rPr lang="en-NZ"/>
              <a:t>GENERAL STRUCTURE:</a:t>
            </a:r>
          </a:p>
          <a:p>
            <a:pPr algn="l"/>
            <a:r>
              <a:rPr lang="en-NZ"/>
              <a:t>The plasma membrane and other membranes are made up of mostly lipids (fats) and proteins. The lipids have a phosphate group attached and are therefore called phospholipids.</a:t>
            </a:r>
          </a:p>
          <a:p>
            <a:pPr algn="l"/>
            <a:r>
              <a:rPr lang="en-NZ"/>
              <a:t>The phospholipids form a double layer called the PHOSPHOLIPID BILAYER.</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2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NZ"/>
              <a:t>The phospholipid bilayer</a:t>
            </a:r>
            <a:endParaRPr lang="en-AU"/>
          </a:p>
        </p:txBody>
      </p:sp>
      <p:sp>
        <p:nvSpPr>
          <p:cNvPr id="61443" name="Rectangle 7"/>
          <p:cNvSpPr>
            <a:spLocks noChangeArrowheads="1"/>
          </p:cNvSpPr>
          <p:nvPr/>
        </p:nvSpPr>
        <p:spPr bwMode="auto">
          <a:xfrm>
            <a:off x="2289175" y="5076825"/>
            <a:ext cx="5822950" cy="701675"/>
          </a:xfrm>
          <a:prstGeom prst="rect">
            <a:avLst/>
          </a:prstGeom>
          <a:noFill/>
          <a:ln w="28575">
            <a:noFill/>
            <a:miter lim="800000"/>
            <a:headEnd/>
            <a:tailEnd/>
          </a:ln>
        </p:spPr>
        <p:txBody>
          <a:bodyPr>
            <a:prstTxWarp prst="textNoShape">
              <a:avLst/>
            </a:prstTxWarp>
            <a:spAutoFit/>
          </a:bodyPr>
          <a:lstStyle/>
          <a:p>
            <a:pPr algn="l"/>
            <a:r>
              <a:rPr lang="en-NZ" sz="2000"/>
              <a:t>The phospholipids and proteins are free to drift within the membrane: “fluid mosaic model”</a:t>
            </a:r>
          </a:p>
        </p:txBody>
      </p:sp>
      <p:grpSp>
        <p:nvGrpSpPr>
          <p:cNvPr id="61444" name="Group 10"/>
          <p:cNvGrpSpPr>
            <a:grpSpLocks/>
          </p:cNvGrpSpPr>
          <p:nvPr/>
        </p:nvGrpSpPr>
        <p:grpSpPr bwMode="auto">
          <a:xfrm>
            <a:off x="893763" y="723900"/>
            <a:ext cx="6232525" cy="4079875"/>
            <a:chOff x="563" y="456"/>
            <a:chExt cx="3926" cy="2570"/>
          </a:xfrm>
        </p:grpSpPr>
        <p:pic>
          <p:nvPicPr>
            <p:cNvPr id="61445" name="Picture 6" descr="04-07b-FluiMosaModel-L"/>
            <p:cNvPicPr>
              <a:picLocks noChangeAspect="1" noChangeArrowheads="1"/>
            </p:cNvPicPr>
            <p:nvPr/>
          </p:nvPicPr>
          <p:blipFill>
            <a:blip r:embed="rId2"/>
            <a:srcRect b="9508"/>
            <a:stretch>
              <a:fillRect/>
            </a:stretch>
          </p:blipFill>
          <p:spPr bwMode="auto">
            <a:xfrm>
              <a:off x="563" y="456"/>
              <a:ext cx="3926" cy="2570"/>
            </a:xfrm>
            <a:prstGeom prst="rect">
              <a:avLst/>
            </a:prstGeom>
            <a:noFill/>
            <a:ln w="9525">
              <a:noFill/>
              <a:miter lim="800000"/>
              <a:headEnd/>
              <a:tailEnd/>
            </a:ln>
          </p:spPr>
        </p:pic>
        <p:sp>
          <p:nvSpPr>
            <p:cNvPr id="61446" name="Text Box 8"/>
            <p:cNvSpPr txBox="1">
              <a:spLocks noChangeArrowheads="1"/>
            </p:cNvSpPr>
            <p:nvPr/>
          </p:nvSpPr>
          <p:spPr bwMode="auto">
            <a:xfrm>
              <a:off x="2642" y="547"/>
              <a:ext cx="880" cy="250"/>
            </a:xfrm>
            <a:prstGeom prst="rect">
              <a:avLst/>
            </a:prstGeom>
            <a:noFill/>
            <a:ln w="28575">
              <a:noFill/>
              <a:miter lim="800000"/>
              <a:headEnd/>
              <a:tailEnd/>
            </a:ln>
          </p:spPr>
          <p:txBody>
            <a:bodyPr wrap="none">
              <a:prstTxWarp prst="textNoShape">
                <a:avLst/>
              </a:prstTxWarp>
              <a:spAutoFit/>
            </a:bodyPr>
            <a:lstStyle/>
            <a:p>
              <a:pPr algn="l"/>
              <a:r>
                <a:rPr lang="en-NZ" sz="2000" b="1">
                  <a:latin typeface="Arial Narrow" pitchFamily="-65" charset="0"/>
                </a:rPr>
                <a:t>Outside Cell</a:t>
              </a:r>
              <a:endParaRPr lang="en-US" sz="2000" b="1">
                <a:latin typeface="Arial Narrow" pitchFamily="-65" charset="0"/>
              </a:endParaRPr>
            </a:p>
          </p:txBody>
        </p:sp>
        <p:sp>
          <p:nvSpPr>
            <p:cNvPr id="61447" name="Text Box 9"/>
            <p:cNvSpPr txBox="1">
              <a:spLocks noChangeArrowheads="1"/>
            </p:cNvSpPr>
            <p:nvPr/>
          </p:nvSpPr>
          <p:spPr bwMode="auto">
            <a:xfrm>
              <a:off x="2268" y="2699"/>
              <a:ext cx="1565" cy="250"/>
            </a:xfrm>
            <a:prstGeom prst="rect">
              <a:avLst/>
            </a:prstGeom>
            <a:noFill/>
            <a:ln w="28575">
              <a:noFill/>
              <a:miter lim="800000"/>
              <a:headEnd/>
              <a:tailEnd/>
            </a:ln>
          </p:spPr>
          <p:txBody>
            <a:bodyPr wrap="none">
              <a:prstTxWarp prst="textNoShape">
                <a:avLst/>
              </a:prstTxWarp>
              <a:spAutoFit/>
            </a:bodyPr>
            <a:lstStyle/>
            <a:p>
              <a:pPr algn="l"/>
              <a:r>
                <a:rPr lang="en-NZ" sz="2000" b="1">
                  <a:latin typeface="Arial Narrow" pitchFamily="-65" charset="0"/>
                </a:rPr>
                <a:t>Cytoplasm (Inside Cell)</a:t>
              </a:r>
              <a:endParaRPr lang="en-US" sz="2000" b="1">
                <a:latin typeface="Arial Narrow" pitchFamily="-65"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NZ"/>
              <a:t>Functions of membrane proteins</a:t>
            </a:r>
            <a:endParaRPr lang="en-AU"/>
          </a:p>
        </p:txBody>
      </p:sp>
      <p:pic>
        <p:nvPicPr>
          <p:cNvPr id="62467" name="Picture 4" descr="04-08-MembraneProteinFxn-L"/>
          <p:cNvPicPr>
            <a:picLocks noChangeAspect="1" noChangeArrowheads="1"/>
          </p:cNvPicPr>
          <p:nvPr/>
        </p:nvPicPr>
        <p:blipFill>
          <a:blip r:embed="rId2"/>
          <a:srcRect b="4814"/>
          <a:stretch>
            <a:fillRect/>
          </a:stretch>
        </p:blipFill>
        <p:spPr bwMode="auto">
          <a:xfrm>
            <a:off x="762000" y="857250"/>
            <a:ext cx="76200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NZ"/>
              <a:t>Permeability of membrane</a:t>
            </a:r>
            <a:endParaRPr lang="en-AU"/>
          </a:p>
        </p:txBody>
      </p:sp>
      <p:sp>
        <p:nvSpPr>
          <p:cNvPr id="63491" name="Rectangle 3"/>
          <p:cNvSpPr>
            <a:spLocks noGrp="1" noChangeArrowheads="1"/>
          </p:cNvSpPr>
          <p:nvPr>
            <p:ph type="body" idx="1"/>
          </p:nvPr>
        </p:nvSpPr>
        <p:spPr>
          <a:xfrm>
            <a:off x="304800" y="685800"/>
            <a:ext cx="8534400" cy="1790700"/>
          </a:xfrm>
        </p:spPr>
        <p:txBody>
          <a:bodyPr/>
          <a:lstStyle/>
          <a:p>
            <a:pPr marL="0" indent="0" eaLnBrk="1" hangingPunct="1">
              <a:buFont typeface="Times New Roman" pitchFamily="-65" charset="0"/>
              <a:buNone/>
            </a:pPr>
            <a:r>
              <a:rPr lang="en-NZ"/>
              <a:t>Plasma membranes are selectively permeable. This means that some substances can pass into and out of the cell easily while the passage of other substances is blocked.</a:t>
            </a:r>
          </a:p>
          <a:p>
            <a:pPr marL="0" indent="0" eaLnBrk="1" hangingPunct="1">
              <a:buFont typeface="Times New Roman" pitchFamily="-65" charset="0"/>
              <a:buNone/>
            </a:pPr>
            <a:r>
              <a:rPr lang="en-NZ"/>
              <a:t>For example:</a:t>
            </a:r>
            <a:endParaRPr lang="en-AU"/>
          </a:p>
        </p:txBody>
      </p:sp>
      <p:sp>
        <p:nvSpPr>
          <p:cNvPr id="387076" name="Text Box 4"/>
          <p:cNvSpPr txBox="1">
            <a:spLocks noChangeArrowheads="1"/>
          </p:cNvSpPr>
          <p:nvPr/>
        </p:nvSpPr>
        <p:spPr bwMode="auto">
          <a:xfrm>
            <a:off x="266700" y="3111500"/>
            <a:ext cx="8597900" cy="822325"/>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a:t> Oxygen can pass freely into the cell and carbon dioxide out of the cell through the membrane.</a:t>
            </a:r>
            <a:endParaRPr lang="en-AU"/>
          </a:p>
        </p:txBody>
      </p:sp>
      <p:sp>
        <p:nvSpPr>
          <p:cNvPr id="387078" name="Text Box 6"/>
          <p:cNvSpPr txBox="1">
            <a:spLocks noChangeArrowheads="1"/>
          </p:cNvSpPr>
          <p:nvPr/>
        </p:nvSpPr>
        <p:spPr bwMode="auto">
          <a:xfrm>
            <a:off x="273050" y="4356100"/>
            <a:ext cx="8597900" cy="822325"/>
          </a:xfrm>
          <a:prstGeom prst="rect">
            <a:avLst/>
          </a:prstGeom>
          <a:noFill/>
          <a:ln w="952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NZ"/>
              <a:t> Glucose can only be transported into the cell using a transport protein. </a:t>
            </a:r>
            <a:endParaRPr lang="en-AU">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7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utoUpdateAnimBg="0"/>
      <p:bldP spid="387078"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4514" name="Picture 8" descr="04-09x-Nuclei"/>
          <p:cNvPicPr>
            <a:picLocks noChangeAspect="1" noChangeArrowheads="1"/>
          </p:cNvPicPr>
          <p:nvPr/>
        </p:nvPicPr>
        <p:blipFill>
          <a:blip r:embed="rId2">
            <a:lum bright="62000" contrast="-70000"/>
          </a:blip>
          <a:srcRect/>
          <a:stretch>
            <a:fillRect/>
          </a:stretch>
        </p:blipFill>
        <p:spPr bwMode="auto">
          <a:xfrm>
            <a:off x="762000" y="947738"/>
            <a:ext cx="7620000" cy="4962525"/>
          </a:xfrm>
          <a:prstGeom prst="rect">
            <a:avLst/>
          </a:prstGeom>
          <a:noFill/>
          <a:ln w="9525">
            <a:noFill/>
            <a:miter lim="800000"/>
            <a:headEnd/>
            <a:tailEnd/>
          </a:ln>
        </p:spPr>
      </p:pic>
      <p:sp>
        <p:nvSpPr>
          <p:cNvPr id="64515" name="Rectangle 2"/>
          <p:cNvSpPr>
            <a:spLocks noGrp="1" noChangeArrowheads="1"/>
          </p:cNvSpPr>
          <p:nvPr>
            <p:ph type="title"/>
          </p:nvPr>
        </p:nvSpPr>
        <p:spPr/>
        <p:txBody>
          <a:bodyPr/>
          <a:lstStyle/>
          <a:p>
            <a:pPr eaLnBrk="1" hangingPunct="1"/>
            <a:r>
              <a:rPr lang="en-NZ"/>
              <a:t>The Nucleus</a:t>
            </a:r>
            <a:endParaRPr lang="en-AU"/>
          </a:p>
        </p:txBody>
      </p:sp>
      <p:sp>
        <p:nvSpPr>
          <p:cNvPr id="64516" name="Rectangle 3"/>
          <p:cNvSpPr>
            <a:spLocks noGrp="1" noChangeArrowheads="1"/>
          </p:cNvSpPr>
          <p:nvPr>
            <p:ph type="body" idx="1"/>
          </p:nvPr>
        </p:nvSpPr>
        <p:spPr>
          <a:xfrm>
            <a:off x="762000" y="952500"/>
            <a:ext cx="7610475" cy="2659190"/>
          </a:xfrm>
        </p:spPr>
        <p:txBody>
          <a:bodyPr/>
          <a:lstStyle/>
          <a:p>
            <a:pPr marL="0" indent="0" eaLnBrk="1" hangingPunct="1">
              <a:buFont typeface="Times New Roman" pitchFamily="-65" charset="0"/>
              <a:buNone/>
            </a:pPr>
            <a:r>
              <a:rPr lang="en-NZ" dirty="0" smtClean="0"/>
              <a:t>The </a:t>
            </a:r>
            <a:r>
              <a:rPr lang="en-NZ" dirty="0"/>
              <a:t>nucleus contains DNA which provides the code to make proteins.</a:t>
            </a:r>
            <a:r>
              <a:rPr lang="en-NZ" dirty="0" smtClean="0"/>
              <a:t> </a:t>
            </a:r>
          </a:p>
          <a:p>
            <a:pPr marL="0" indent="0" eaLnBrk="1" hangingPunct="1">
              <a:buFont typeface="Times New Roman" pitchFamily="-65" charset="0"/>
              <a:buNone/>
            </a:pPr>
            <a:r>
              <a:rPr lang="en-NZ" dirty="0" smtClean="0"/>
              <a:t>Proteins </a:t>
            </a:r>
            <a:r>
              <a:rPr lang="en-NZ" dirty="0"/>
              <a:t>do most of the work of the cell</a:t>
            </a:r>
            <a:r>
              <a:rPr lang="en-NZ" dirty="0" smtClean="0"/>
              <a:t>.</a:t>
            </a:r>
          </a:p>
          <a:p>
            <a:pPr marL="0" indent="0" eaLnBrk="1" hangingPunct="1">
              <a:buFont typeface="Times New Roman" pitchFamily="-65" charset="0"/>
              <a:buNone/>
            </a:pPr>
            <a:r>
              <a:rPr lang="en-NZ" sz="2000" dirty="0" smtClean="0"/>
              <a:t>(</a:t>
            </a:r>
            <a:r>
              <a:rPr lang="en-NZ" sz="2000" dirty="0"/>
              <a:t>This will be gone into in greater detail in subsequent lectures.)</a:t>
            </a:r>
          </a:p>
          <a:p>
            <a:pPr marL="0" indent="0" eaLnBrk="1" hangingPunct="1">
              <a:buFont typeface="Times New Roman" pitchFamily="-65" charset="0"/>
              <a:buNone/>
            </a:pPr>
            <a:r>
              <a:rPr lang="en-NZ" dirty="0"/>
              <a:t>STRUCTURE AND FUNCTION:</a:t>
            </a:r>
            <a:endParaRPr lang="en-AU" dirty="0"/>
          </a:p>
        </p:txBody>
      </p:sp>
      <p:sp>
        <p:nvSpPr>
          <p:cNvPr id="390148" name="Text Box 4"/>
          <p:cNvSpPr txBox="1">
            <a:spLocks noChangeArrowheads="1"/>
          </p:cNvSpPr>
          <p:nvPr/>
        </p:nvSpPr>
        <p:spPr bwMode="auto">
          <a:xfrm>
            <a:off x="768350" y="3721100"/>
            <a:ext cx="8020050" cy="822325"/>
          </a:xfrm>
          <a:prstGeom prst="rect">
            <a:avLst/>
          </a:prstGeom>
          <a:noFill/>
          <a:ln w="9525">
            <a:noFill/>
            <a:miter lim="800000"/>
            <a:headEnd/>
            <a:tailEnd/>
          </a:ln>
        </p:spPr>
        <p:txBody>
          <a:bodyPr>
            <a:prstTxWarp prst="textNoShape">
              <a:avLst/>
            </a:prstTxWarp>
            <a:spAutoFit/>
          </a:bodyPr>
          <a:lstStyle/>
          <a:p>
            <a:pPr algn="l">
              <a:buFont typeface="Times New Roman" pitchFamily="-65" charset="0"/>
              <a:buChar char="•"/>
            </a:pPr>
            <a:r>
              <a:rPr lang="en-NZ" dirty="0"/>
              <a:t> Nuclear envelope – double membrane enclosing nucleus</a:t>
            </a:r>
            <a:endParaRPr lang="en-AU" dirty="0"/>
          </a:p>
        </p:txBody>
      </p:sp>
      <p:sp>
        <p:nvSpPr>
          <p:cNvPr id="390149" name="Text Box 5"/>
          <p:cNvSpPr txBox="1">
            <a:spLocks noChangeArrowheads="1"/>
          </p:cNvSpPr>
          <p:nvPr/>
        </p:nvSpPr>
        <p:spPr bwMode="auto">
          <a:xfrm>
            <a:off x="774700" y="4549775"/>
            <a:ext cx="8191500" cy="457200"/>
          </a:xfrm>
          <a:prstGeom prst="rect">
            <a:avLst/>
          </a:prstGeom>
          <a:noFill/>
          <a:ln w="9525">
            <a:noFill/>
            <a:miter lim="800000"/>
            <a:headEnd/>
            <a:tailEnd/>
          </a:ln>
        </p:spPr>
        <p:txBody>
          <a:bodyPr>
            <a:prstTxWarp prst="textNoShape">
              <a:avLst/>
            </a:prstTxWarp>
            <a:spAutoFit/>
          </a:bodyPr>
          <a:lstStyle/>
          <a:p>
            <a:pPr algn="l">
              <a:buFont typeface="Times New Roman" pitchFamily="-65" charset="0"/>
              <a:buChar char="•"/>
            </a:pPr>
            <a:r>
              <a:rPr lang="en-NZ"/>
              <a:t> Chromatin – long DNA molecules plus proteins</a:t>
            </a:r>
            <a:endParaRPr lang="en-AU"/>
          </a:p>
        </p:txBody>
      </p:sp>
      <p:sp>
        <p:nvSpPr>
          <p:cNvPr id="390151" name="Text Box 7"/>
          <p:cNvSpPr txBox="1">
            <a:spLocks noChangeArrowheads="1"/>
          </p:cNvSpPr>
          <p:nvPr/>
        </p:nvSpPr>
        <p:spPr bwMode="auto">
          <a:xfrm>
            <a:off x="771525" y="5159375"/>
            <a:ext cx="6905625" cy="457200"/>
          </a:xfrm>
          <a:prstGeom prst="rect">
            <a:avLst/>
          </a:prstGeom>
          <a:noFill/>
          <a:ln w="9525">
            <a:noFill/>
            <a:miter lim="800000"/>
            <a:headEnd/>
            <a:tailEnd/>
          </a:ln>
        </p:spPr>
        <p:txBody>
          <a:bodyPr>
            <a:prstTxWarp prst="textNoShape">
              <a:avLst/>
            </a:prstTxWarp>
            <a:spAutoFit/>
          </a:bodyPr>
          <a:lstStyle/>
          <a:p>
            <a:pPr algn="l">
              <a:buFont typeface="Times New Roman" pitchFamily="-65" charset="0"/>
              <a:buChar char="•"/>
            </a:pPr>
            <a:r>
              <a:rPr lang="en-NZ"/>
              <a:t> Ribosomes – small dots for making proteins</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autoUpdateAnimBg="0"/>
      <p:bldP spid="390149" grpId="0" autoUpdateAnimBg="0"/>
      <p:bldP spid="390151"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NZ"/>
              <a:t>The Nucleus</a:t>
            </a:r>
            <a:endParaRPr lang="en-AU"/>
          </a:p>
        </p:txBody>
      </p:sp>
      <p:sp>
        <p:nvSpPr>
          <p:cNvPr id="65540" name="Line 5"/>
          <p:cNvSpPr>
            <a:spLocks noChangeShapeType="1"/>
          </p:cNvSpPr>
          <p:nvPr/>
        </p:nvSpPr>
        <p:spPr bwMode="auto">
          <a:xfrm flipV="1">
            <a:off x="4787900" y="1993900"/>
            <a:ext cx="3009900" cy="1816100"/>
          </a:xfrm>
          <a:prstGeom prst="line">
            <a:avLst/>
          </a:prstGeom>
          <a:noFill/>
          <a:ln w="9525">
            <a:noFill/>
            <a:round/>
            <a:headEnd/>
            <a:tailEnd/>
          </a:ln>
        </p:spPr>
        <p:txBody>
          <a:bodyPr>
            <a:prstTxWarp prst="textNoShape">
              <a:avLst/>
            </a:prstTxWarp>
            <a:spAutoFit/>
          </a:bodyPr>
          <a:lstStyle/>
          <a:p>
            <a:endParaRPr lang="en-US"/>
          </a:p>
        </p:txBody>
      </p:sp>
      <p:pic>
        <p:nvPicPr>
          <p:cNvPr id="65541" name="Picture 16" descr="04-09-Nucleus-L"/>
          <p:cNvPicPr>
            <a:picLocks noChangeAspect="1" noChangeArrowheads="1"/>
          </p:cNvPicPr>
          <p:nvPr/>
        </p:nvPicPr>
        <p:blipFill>
          <a:blip r:embed="rId2"/>
          <a:srcRect b="3722"/>
          <a:stretch>
            <a:fillRect/>
          </a:stretch>
        </p:blipFill>
        <p:spPr bwMode="auto">
          <a:xfrm>
            <a:off x="1176338" y="1036100"/>
            <a:ext cx="6791325"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NZ"/>
              <a:t>Mitochondria</a:t>
            </a:r>
            <a:endParaRPr lang="en-AU"/>
          </a:p>
        </p:txBody>
      </p:sp>
      <p:sp>
        <p:nvSpPr>
          <p:cNvPr id="70659" name="Rectangle 3"/>
          <p:cNvSpPr>
            <a:spLocks noGrp="1" noChangeArrowheads="1"/>
          </p:cNvSpPr>
          <p:nvPr>
            <p:ph type="body" idx="1"/>
          </p:nvPr>
        </p:nvSpPr>
        <p:spPr>
          <a:xfrm>
            <a:off x="304800" y="685800"/>
            <a:ext cx="8534400" cy="2520950"/>
          </a:xfrm>
        </p:spPr>
        <p:txBody>
          <a:bodyPr/>
          <a:lstStyle/>
          <a:p>
            <a:pPr marL="0" indent="0" eaLnBrk="1" hangingPunct="1">
              <a:buFont typeface="Times New Roman" pitchFamily="-65" charset="0"/>
              <a:buNone/>
            </a:pPr>
            <a:r>
              <a:rPr lang="en-NZ"/>
              <a:t>MITOCHONDRIA are the organelles in which food is converted into chemical energy. This process, called RESPIRATION will be covered in detail in later lectures.</a:t>
            </a:r>
          </a:p>
          <a:p>
            <a:pPr marL="0" indent="0" eaLnBrk="1" hangingPunct="1">
              <a:buFont typeface="Times New Roman" pitchFamily="-65" charset="0"/>
              <a:buNone/>
            </a:pPr>
            <a:r>
              <a:rPr lang="en-NZ"/>
              <a:t>The higher the energy requirements of a cell, the more mitochondria – a heart muscle cell has many large mitochondria.</a:t>
            </a:r>
            <a:endParaRPr lang="en-AU"/>
          </a:p>
        </p:txBody>
      </p:sp>
      <p:pic>
        <p:nvPicPr>
          <p:cNvPr id="70660" name="Picture 4" descr="04-18-Mitochondrion-L"/>
          <p:cNvPicPr>
            <a:picLocks noChangeAspect="1" noChangeArrowheads="1"/>
          </p:cNvPicPr>
          <p:nvPr/>
        </p:nvPicPr>
        <p:blipFill>
          <a:blip r:embed="rId2"/>
          <a:srcRect b="3703"/>
          <a:stretch>
            <a:fillRect/>
          </a:stretch>
        </p:blipFill>
        <p:spPr bwMode="auto">
          <a:xfrm>
            <a:off x="2333625" y="2901950"/>
            <a:ext cx="65055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685800" y="461963"/>
            <a:ext cx="7772400" cy="712787"/>
          </a:xfrm>
          <a:effectLst>
            <a:outerShdw blurRad="63500" dist="35921" dir="2700000" algn="ctr" rotWithShape="0">
              <a:schemeClr val="tx2">
                <a:alpha val="74998"/>
              </a:schemeClr>
            </a:outerShdw>
          </a:effectLst>
        </p:spPr>
        <p:txBody>
          <a:bodyPr anchor="b"/>
          <a:lstStyle/>
          <a:p>
            <a:pPr eaLnBrk="1" hangingPunct="1"/>
            <a:r>
              <a:rPr lang="en-US" sz="4400" smtClean="0"/>
              <a:t>Bioenergetics</a:t>
            </a:r>
          </a:p>
        </p:txBody>
      </p:sp>
      <p:pic>
        <p:nvPicPr>
          <p:cNvPr id="73731" name="Picture 4" descr="05-00a-Athlete"/>
          <p:cNvPicPr>
            <a:picLocks noChangeAspect="1" noChangeArrowheads="1"/>
          </p:cNvPicPr>
          <p:nvPr/>
        </p:nvPicPr>
        <p:blipFill>
          <a:blip r:embed="rId2"/>
          <a:srcRect b="8844"/>
          <a:stretch>
            <a:fillRect/>
          </a:stretch>
        </p:blipFill>
        <p:spPr bwMode="auto">
          <a:xfrm>
            <a:off x="2881313" y="2814638"/>
            <a:ext cx="3998912" cy="3141662"/>
          </a:xfrm>
          <a:prstGeom prst="rect">
            <a:avLst/>
          </a:prstGeom>
          <a:noFill/>
          <a:ln w="9525">
            <a:noFill/>
            <a:miter lim="800000"/>
            <a:headEnd/>
            <a:tailEnd/>
          </a:ln>
        </p:spPr>
      </p:pic>
      <p:sp>
        <p:nvSpPr>
          <p:cNvPr id="73732" name="Rectangle 7"/>
          <p:cNvSpPr>
            <a:spLocks noGrp="1" noChangeArrowheads="1"/>
          </p:cNvSpPr>
          <p:nvPr>
            <p:ph type="subTitle" idx="1"/>
          </p:nvPr>
        </p:nvSpPr>
        <p:spPr>
          <a:xfrm>
            <a:off x="1371600" y="1546225"/>
            <a:ext cx="6400800" cy="1752600"/>
          </a:xfrm>
        </p:spPr>
        <p:txBody>
          <a:bodyPr/>
          <a:lstStyle/>
          <a:p>
            <a:pPr eaLnBrk="1" hangingPunct="1">
              <a:spcBef>
                <a:spcPct val="0"/>
              </a:spcBef>
              <a:spcAft>
                <a:spcPct val="0"/>
              </a:spcAft>
            </a:pPr>
            <a:r>
              <a:rPr lang="en-US"/>
              <a:t>The Working Cell </a:t>
            </a:r>
          </a:p>
          <a:p>
            <a:pPr eaLnBrk="1" hangingPunct="1">
              <a:spcBef>
                <a:spcPct val="0"/>
              </a:spcBef>
              <a:spcAft>
                <a:spcPct val="0"/>
              </a:spcAft>
            </a:pPr>
            <a:r>
              <a:rPr lang="en-US" sz="3200"/>
              <a:t>Introduction to Bioenergetics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NZ"/>
              <a:t>Eukaryotic cells</a:t>
            </a:r>
            <a:endParaRPr lang="en-AU"/>
          </a:p>
        </p:txBody>
      </p:sp>
      <p:grpSp>
        <p:nvGrpSpPr>
          <p:cNvPr id="74755" name="Group 18"/>
          <p:cNvGrpSpPr>
            <a:grpSpLocks/>
          </p:cNvGrpSpPr>
          <p:nvPr/>
        </p:nvGrpSpPr>
        <p:grpSpPr bwMode="auto">
          <a:xfrm>
            <a:off x="1366838" y="1282700"/>
            <a:ext cx="6410325" cy="4794250"/>
            <a:chOff x="861" y="808"/>
            <a:chExt cx="4038" cy="3020"/>
          </a:xfrm>
        </p:grpSpPr>
        <p:grpSp>
          <p:nvGrpSpPr>
            <p:cNvPr id="74756" name="Group 16"/>
            <p:cNvGrpSpPr>
              <a:grpSpLocks/>
            </p:cNvGrpSpPr>
            <p:nvPr/>
          </p:nvGrpSpPr>
          <p:grpSpPr bwMode="auto">
            <a:xfrm>
              <a:off x="861" y="808"/>
              <a:ext cx="4038" cy="3020"/>
              <a:chOff x="861" y="808"/>
              <a:chExt cx="4038" cy="3020"/>
            </a:xfrm>
          </p:grpSpPr>
          <p:grpSp>
            <p:nvGrpSpPr>
              <p:cNvPr id="74758" name="Group 15"/>
              <p:cNvGrpSpPr>
                <a:grpSpLocks/>
              </p:cNvGrpSpPr>
              <p:nvPr/>
            </p:nvGrpSpPr>
            <p:grpSpPr bwMode="auto">
              <a:xfrm>
                <a:off x="861" y="808"/>
                <a:ext cx="4038" cy="3020"/>
                <a:chOff x="861" y="808"/>
                <a:chExt cx="4038" cy="3020"/>
              </a:xfrm>
            </p:grpSpPr>
            <p:grpSp>
              <p:nvGrpSpPr>
                <p:cNvPr id="74760" name="Group 11"/>
                <p:cNvGrpSpPr>
                  <a:grpSpLocks/>
                </p:cNvGrpSpPr>
                <p:nvPr/>
              </p:nvGrpSpPr>
              <p:grpSpPr bwMode="auto">
                <a:xfrm>
                  <a:off x="861" y="808"/>
                  <a:ext cx="4038" cy="3020"/>
                  <a:chOff x="861" y="808"/>
                  <a:chExt cx="4038" cy="3020"/>
                </a:xfrm>
              </p:grpSpPr>
              <p:grpSp>
                <p:nvGrpSpPr>
                  <p:cNvPr id="74762" name="Group 7"/>
                  <p:cNvGrpSpPr>
                    <a:grpSpLocks/>
                  </p:cNvGrpSpPr>
                  <p:nvPr/>
                </p:nvGrpSpPr>
                <p:grpSpPr bwMode="auto">
                  <a:xfrm>
                    <a:off x="861" y="808"/>
                    <a:ext cx="4038" cy="3020"/>
                    <a:chOff x="861" y="808"/>
                    <a:chExt cx="4038" cy="3020"/>
                  </a:xfrm>
                </p:grpSpPr>
                <p:pic>
                  <p:nvPicPr>
                    <p:cNvPr id="74764" name="Picture 3" descr="04-04-CellSizes-L"/>
                    <p:cNvPicPr>
                      <a:picLocks noChangeAspect="1" noChangeArrowheads="1"/>
                    </p:cNvPicPr>
                    <p:nvPr/>
                  </p:nvPicPr>
                  <p:blipFill>
                    <a:blip r:embed="rId2"/>
                    <a:srcRect t="7701" b="4201"/>
                    <a:stretch>
                      <a:fillRect/>
                    </a:stretch>
                  </p:blipFill>
                  <p:spPr bwMode="auto">
                    <a:xfrm>
                      <a:off x="861" y="808"/>
                      <a:ext cx="4038" cy="3020"/>
                    </a:xfrm>
                    <a:prstGeom prst="rect">
                      <a:avLst/>
                    </a:prstGeom>
                    <a:noFill/>
                    <a:ln w="9525">
                      <a:noFill/>
                      <a:miter lim="800000"/>
                      <a:headEnd/>
                      <a:tailEnd/>
                    </a:ln>
                  </p:spPr>
                </p:pic>
                <p:pic>
                  <p:nvPicPr>
                    <p:cNvPr id="74765" name="Picture 5" descr="04-04-CellSizes-L"/>
                    <p:cNvPicPr>
                      <a:picLocks noChangeAspect="1" noChangeArrowheads="1"/>
                    </p:cNvPicPr>
                    <p:nvPr/>
                  </p:nvPicPr>
                  <p:blipFill>
                    <a:blip r:embed="rId2"/>
                    <a:srcRect l="4607" t="31856" r="71025" b="52509"/>
                    <a:stretch>
                      <a:fillRect/>
                    </a:stretch>
                  </p:blipFill>
                  <p:spPr bwMode="auto">
                    <a:xfrm>
                      <a:off x="1297" y="812"/>
                      <a:ext cx="984" cy="536"/>
                    </a:xfrm>
                    <a:prstGeom prst="rect">
                      <a:avLst/>
                    </a:prstGeom>
                    <a:noFill/>
                    <a:ln w="9525">
                      <a:noFill/>
                      <a:miter lim="800000"/>
                      <a:headEnd/>
                      <a:tailEnd/>
                    </a:ln>
                  </p:spPr>
                </p:pic>
                <p:pic>
                  <p:nvPicPr>
                    <p:cNvPr id="74766" name="Picture 6" descr="04-04-CellSizes-L"/>
                    <p:cNvPicPr>
                      <a:picLocks noChangeAspect="1" noChangeArrowheads="1"/>
                    </p:cNvPicPr>
                    <p:nvPr/>
                  </p:nvPicPr>
                  <p:blipFill>
                    <a:blip r:embed="rId2"/>
                    <a:srcRect l="4607" t="31856" r="71025" b="52509"/>
                    <a:stretch>
                      <a:fillRect/>
                    </a:stretch>
                  </p:blipFill>
                  <p:spPr bwMode="auto">
                    <a:xfrm>
                      <a:off x="1091" y="1080"/>
                      <a:ext cx="984" cy="536"/>
                    </a:xfrm>
                    <a:prstGeom prst="rect">
                      <a:avLst/>
                    </a:prstGeom>
                    <a:noFill/>
                    <a:ln w="9525">
                      <a:noFill/>
                      <a:miter lim="800000"/>
                      <a:headEnd/>
                      <a:tailEnd/>
                    </a:ln>
                  </p:spPr>
                </p:pic>
              </p:grpSp>
              <p:sp>
                <p:nvSpPr>
                  <p:cNvPr id="74763" name="Text Box 10"/>
                  <p:cNvSpPr txBox="1">
                    <a:spLocks noChangeArrowheads="1"/>
                  </p:cNvSpPr>
                  <p:nvPr/>
                </p:nvSpPr>
                <p:spPr bwMode="auto">
                  <a:xfrm>
                    <a:off x="962" y="3639"/>
                    <a:ext cx="957" cy="173"/>
                  </a:xfrm>
                  <a:prstGeom prst="rect">
                    <a:avLst/>
                  </a:prstGeom>
                  <a:solidFill>
                    <a:schemeClr val="bg1"/>
                  </a:solidFill>
                  <a:ln w="28575">
                    <a:noFill/>
                    <a:miter lim="800000"/>
                    <a:headEnd/>
                    <a:tailEnd/>
                  </a:ln>
                </p:spPr>
                <p:txBody>
                  <a:bodyPr wrap="none">
                    <a:prstTxWarp prst="textNoShape">
                      <a:avLst/>
                    </a:prstTxWarp>
                    <a:spAutoFit/>
                  </a:bodyPr>
                  <a:lstStyle/>
                  <a:p>
                    <a:pPr algn="l"/>
                    <a:r>
                      <a:rPr lang="en-NZ" sz="1200" b="1"/>
                      <a:t>Plasma Membrane</a:t>
                    </a:r>
                    <a:endParaRPr lang="en-US" sz="1200" b="1"/>
                  </a:p>
                </p:txBody>
              </p:sp>
            </p:grpSp>
            <p:sp>
              <p:nvSpPr>
                <p:cNvPr id="74761" name="Line 12"/>
                <p:cNvSpPr>
                  <a:spLocks noChangeShapeType="1"/>
                </p:cNvSpPr>
                <p:nvPr/>
              </p:nvSpPr>
              <p:spPr bwMode="auto">
                <a:xfrm>
                  <a:off x="4236" y="2982"/>
                  <a:ext cx="120" cy="726"/>
                </a:xfrm>
                <a:prstGeom prst="line">
                  <a:avLst/>
                </a:prstGeom>
                <a:noFill/>
                <a:ln w="38100">
                  <a:solidFill>
                    <a:schemeClr val="bg1"/>
                  </a:solidFill>
                  <a:round/>
                  <a:headEnd/>
                  <a:tailEnd/>
                </a:ln>
              </p:spPr>
              <p:txBody>
                <a:bodyPr>
                  <a:prstTxWarp prst="textNoShape">
                    <a:avLst/>
                  </a:prstTxWarp>
                  <a:spAutoFit/>
                </a:bodyPr>
                <a:lstStyle/>
                <a:p>
                  <a:endParaRPr lang="en-US"/>
                </a:p>
              </p:txBody>
            </p:sp>
          </p:grpSp>
          <p:sp>
            <p:nvSpPr>
              <p:cNvPr id="74759" name="Line 13"/>
              <p:cNvSpPr>
                <a:spLocks noChangeShapeType="1"/>
              </p:cNvSpPr>
              <p:nvPr/>
            </p:nvSpPr>
            <p:spPr bwMode="auto">
              <a:xfrm>
                <a:off x="4234" y="2968"/>
                <a:ext cx="122" cy="738"/>
              </a:xfrm>
              <a:prstGeom prst="line">
                <a:avLst/>
              </a:prstGeom>
              <a:noFill/>
              <a:ln w="15875">
                <a:solidFill>
                  <a:schemeClr val="tx1"/>
                </a:solidFill>
                <a:round/>
                <a:headEnd/>
                <a:tailEnd/>
              </a:ln>
            </p:spPr>
            <p:txBody>
              <a:bodyPr>
                <a:prstTxWarp prst="textNoShape">
                  <a:avLst/>
                </a:prstTxWarp>
                <a:spAutoFit/>
              </a:bodyPr>
              <a:lstStyle/>
              <a:p>
                <a:endParaRPr lang="en-US"/>
              </a:p>
            </p:txBody>
          </p:sp>
        </p:grpSp>
        <p:sp>
          <p:nvSpPr>
            <p:cNvPr id="74757" name="Rectangle 17"/>
            <p:cNvSpPr>
              <a:spLocks noChangeArrowheads="1"/>
            </p:cNvSpPr>
            <p:nvPr/>
          </p:nvSpPr>
          <p:spPr bwMode="auto">
            <a:xfrm>
              <a:off x="3944" y="3647"/>
              <a:ext cx="606" cy="173"/>
            </a:xfrm>
            <a:prstGeom prst="rect">
              <a:avLst/>
            </a:prstGeom>
            <a:noFill/>
            <a:ln w="28575">
              <a:noFill/>
              <a:miter lim="800000"/>
              <a:headEnd/>
              <a:tailEnd/>
            </a:ln>
          </p:spPr>
          <p:txBody>
            <a:bodyPr wrap="none">
              <a:prstTxWarp prst="textNoShape">
                <a:avLst/>
              </a:prstTxWarp>
              <a:spAutoFit/>
            </a:bodyPr>
            <a:lstStyle/>
            <a:p>
              <a:pPr algn="l"/>
              <a:r>
                <a:rPr lang="en-NZ" sz="1200" b="1"/>
                <a:t>Cytoplasm</a:t>
              </a:r>
              <a:endParaRPr lang="en-US" sz="1200" b="1"/>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Introduction to the Working Cell</a:t>
            </a:r>
          </a:p>
        </p:txBody>
      </p:sp>
      <p:sp>
        <p:nvSpPr>
          <p:cNvPr id="75779" name="Rectangle 3"/>
          <p:cNvSpPr>
            <a:spLocks noGrp="1" noChangeArrowheads="1"/>
          </p:cNvSpPr>
          <p:nvPr>
            <p:ph type="body" idx="1"/>
          </p:nvPr>
        </p:nvSpPr>
        <p:spPr>
          <a:xfrm>
            <a:off x="304800" y="685800"/>
            <a:ext cx="8534400" cy="2155825"/>
          </a:xfrm>
        </p:spPr>
        <p:txBody>
          <a:bodyPr/>
          <a:lstStyle/>
          <a:p>
            <a:pPr marL="0" indent="0" eaLnBrk="1" hangingPunct="1">
              <a:buFont typeface="Times New Roman" pitchFamily="-65" charset="0"/>
              <a:buNone/>
            </a:pPr>
            <a:r>
              <a:rPr lang="en-US"/>
              <a:t>We are familiar with the various parts or ORGANELLES of the cell. We now need to cover some of the processes that occur within cells that are necessary for life. </a:t>
            </a:r>
          </a:p>
          <a:p>
            <a:pPr marL="0" indent="0" eaLnBrk="1" hangingPunct="1">
              <a:buFont typeface="Times New Roman" pitchFamily="-65" charset="0"/>
              <a:buNone/>
            </a:pPr>
            <a:r>
              <a:rPr lang="en-US"/>
              <a:t>Two general processes will be covered in the next two lectures:</a:t>
            </a:r>
          </a:p>
        </p:txBody>
      </p:sp>
      <p:sp>
        <p:nvSpPr>
          <p:cNvPr id="447492" name="Text Box 4"/>
          <p:cNvSpPr txBox="1">
            <a:spLocks noChangeArrowheads="1"/>
          </p:cNvSpPr>
          <p:nvPr/>
        </p:nvSpPr>
        <p:spPr bwMode="auto">
          <a:xfrm>
            <a:off x="406400" y="3327400"/>
            <a:ext cx="8331200" cy="457200"/>
          </a:xfrm>
          <a:prstGeom prst="rect">
            <a:avLst/>
          </a:prstGeom>
          <a:noFill/>
          <a:ln w="28575">
            <a:noFill/>
            <a:miter lim="800000"/>
            <a:headEnd/>
            <a:tailEnd/>
          </a:ln>
        </p:spPr>
        <p:txBody>
          <a:bodyPr>
            <a:prstTxWarp prst="textNoShape">
              <a:avLst/>
            </a:prstTxWarp>
            <a:spAutoFit/>
          </a:bodyPr>
          <a:lstStyle/>
          <a:p>
            <a:pPr marL="355600" indent="-355600" algn="l">
              <a:spcBef>
                <a:spcPct val="50000"/>
              </a:spcBef>
              <a:buFont typeface="Times New Roman" pitchFamily="-65" charset="0"/>
              <a:buChar char="•"/>
            </a:pPr>
            <a:r>
              <a:rPr lang="en-US"/>
              <a:t>The energy driving cellular work</a:t>
            </a:r>
          </a:p>
        </p:txBody>
      </p:sp>
      <p:sp>
        <p:nvSpPr>
          <p:cNvPr id="447494" name="Text Box 6"/>
          <p:cNvSpPr txBox="1">
            <a:spLocks noChangeArrowheads="1"/>
          </p:cNvSpPr>
          <p:nvPr/>
        </p:nvSpPr>
        <p:spPr bwMode="auto">
          <a:xfrm>
            <a:off x="412750" y="3889375"/>
            <a:ext cx="8331200" cy="457200"/>
          </a:xfrm>
          <a:prstGeom prst="rect">
            <a:avLst/>
          </a:prstGeom>
          <a:noFill/>
          <a:ln w="28575">
            <a:noFill/>
            <a:miter lim="800000"/>
            <a:headEnd/>
            <a:tailEnd/>
          </a:ln>
        </p:spPr>
        <p:txBody>
          <a:bodyPr>
            <a:prstTxWarp prst="textNoShape">
              <a:avLst/>
            </a:prstTxWarp>
            <a:spAutoFit/>
          </a:bodyPr>
          <a:lstStyle/>
          <a:p>
            <a:pPr marL="355600" indent="-355600" algn="l">
              <a:spcBef>
                <a:spcPct val="50000"/>
              </a:spcBef>
              <a:buFont typeface="Times New Roman" pitchFamily="-65" charset="0"/>
              <a:buChar char="•"/>
            </a:pPr>
            <a:r>
              <a:rPr lang="en-US"/>
              <a:t>Enzyme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p:bldP spid="44749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92100" y="119063"/>
            <a:ext cx="8851900" cy="449262"/>
          </a:xfrm>
        </p:spPr>
        <p:txBody>
          <a:bodyPr/>
          <a:lstStyle/>
          <a:p>
            <a:pPr eaLnBrk="1" hangingPunct="1"/>
            <a:r>
              <a:rPr lang="cy-GB" sz="2600"/>
              <a:t>Comparison between mechanical and biological work</a:t>
            </a:r>
            <a:endParaRPr lang="en-US" sz="2600"/>
          </a:p>
        </p:txBody>
      </p:sp>
      <p:sp>
        <p:nvSpPr>
          <p:cNvPr id="34819" name="Rectangle 3"/>
          <p:cNvSpPr>
            <a:spLocks noGrp="1" noChangeArrowheads="1"/>
          </p:cNvSpPr>
          <p:nvPr>
            <p:ph type="body" sz="half" idx="1"/>
          </p:nvPr>
        </p:nvSpPr>
        <p:spPr>
          <a:xfrm>
            <a:off x="304800" y="841375"/>
            <a:ext cx="8461375" cy="5386090"/>
          </a:xfrm>
        </p:spPr>
        <p:txBody>
          <a:bodyPr/>
          <a:lstStyle/>
          <a:p>
            <a:pPr eaLnBrk="1" hangingPunct="1"/>
            <a:r>
              <a:rPr lang="cy-GB" sz="2000" dirty="0"/>
              <a:t>The aim of this exercise is to identify some key differences between the way in which man-made process use fuel to drive a mechanical movement and the way biological systems do this.</a:t>
            </a:r>
          </a:p>
          <a:p>
            <a:pPr eaLnBrk="1" hangingPunct="1"/>
            <a:r>
              <a:rPr lang="cy-GB" sz="2000" dirty="0"/>
              <a:t>Calculate the energy required to fly from Auckland to Wellington and compare it to the energy required if cycling.</a:t>
            </a:r>
          </a:p>
          <a:p>
            <a:pPr eaLnBrk="1" hangingPunct="1"/>
            <a:endParaRPr lang="cy-GB" sz="2000" dirty="0"/>
          </a:p>
          <a:p>
            <a:pPr eaLnBrk="1" hangingPunct="1"/>
            <a:endParaRPr lang="cy-GB" sz="2000" dirty="0"/>
          </a:p>
          <a:p>
            <a:pPr eaLnBrk="1" hangingPunct="1"/>
            <a:endParaRPr lang="cy-GB" sz="2000" dirty="0"/>
          </a:p>
          <a:p>
            <a:pPr eaLnBrk="1" hangingPunct="1"/>
            <a:endParaRPr lang="cy-GB" sz="2000" dirty="0"/>
          </a:p>
          <a:p>
            <a:pPr eaLnBrk="1" hangingPunct="1"/>
            <a:endParaRPr lang="cy-GB" sz="2000" dirty="0"/>
          </a:p>
          <a:p>
            <a:pPr eaLnBrk="1" hangingPunct="1"/>
            <a:endParaRPr lang="cy-GB" sz="2000" dirty="0"/>
          </a:p>
          <a:p>
            <a:pPr eaLnBrk="1" hangingPunct="1"/>
            <a:r>
              <a:rPr lang="cy-GB" sz="2000" dirty="0"/>
              <a:t>Is mechanical work more efficient than </a:t>
            </a:r>
            <a:r>
              <a:rPr lang="cy-GB" sz="2000" dirty="0" smtClean="0"/>
              <a:t>biological work?</a:t>
            </a:r>
            <a:endParaRPr lang="cy-GB" sz="2000" dirty="0"/>
          </a:p>
        </p:txBody>
      </p:sp>
      <p:pic>
        <p:nvPicPr>
          <p:cNvPr id="34820" name="Picture 4" descr="airplane"/>
          <p:cNvPicPr>
            <a:picLocks noGrp="1" noChangeAspect="1" noChangeArrowheads="1"/>
          </p:cNvPicPr>
          <p:nvPr>
            <p:ph sz="quarter" idx="2"/>
          </p:nvPr>
        </p:nvPicPr>
        <p:blipFill>
          <a:blip r:embed="rId2"/>
          <a:srcRect/>
          <a:stretch>
            <a:fillRect/>
          </a:stretch>
        </p:blipFill>
        <p:spPr>
          <a:xfrm>
            <a:off x="750888" y="3236913"/>
            <a:ext cx="3897312" cy="2171700"/>
          </a:xfrm>
          <a:noFill/>
        </p:spPr>
      </p:pic>
      <p:pic>
        <p:nvPicPr>
          <p:cNvPr id="34821" name="Picture 5" descr="2004-11-30_jd"/>
          <p:cNvPicPr>
            <a:picLocks noGrp="1" noChangeAspect="1" noChangeArrowheads="1"/>
          </p:cNvPicPr>
          <p:nvPr>
            <p:ph sz="quarter" idx="3"/>
          </p:nvPr>
        </p:nvPicPr>
        <p:blipFill>
          <a:blip r:embed="rId3"/>
          <a:srcRect/>
          <a:stretch>
            <a:fillRect/>
          </a:stretch>
        </p:blipFill>
        <p:spPr>
          <a:xfrm>
            <a:off x="5283200" y="2851150"/>
            <a:ext cx="2735263" cy="2735263"/>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t>Energy</a:t>
            </a:r>
          </a:p>
        </p:txBody>
      </p:sp>
      <p:sp>
        <p:nvSpPr>
          <p:cNvPr id="76803"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US"/>
              <a:t>Energy is required to make a cell work just as it is required for the working of a car.</a:t>
            </a:r>
          </a:p>
        </p:txBody>
      </p:sp>
      <p:sp>
        <p:nvSpPr>
          <p:cNvPr id="76804" name="Text Box 4"/>
          <p:cNvSpPr txBox="1">
            <a:spLocks noChangeArrowheads="1"/>
          </p:cNvSpPr>
          <p:nvPr/>
        </p:nvSpPr>
        <p:spPr bwMode="auto">
          <a:xfrm>
            <a:off x="342900" y="2006600"/>
            <a:ext cx="8470900" cy="1187450"/>
          </a:xfrm>
          <a:prstGeom prst="rect">
            <a:avLst/>
          </a:prstGeom>
          <a:noFill/>
          <a:ln w="28575">
            <a:noFill/>
            <a:miter lim="800000"/>
            <a:headEnd/>
            <a:tailEnd/>
          </a:ln>
        </p:spPr>
        <p:txBody>
          <a:bodyPr>
            <a:prstTxWarp prst="textNoShape">
              <a:avLst/>
            </a:prstTxWarp>
            <a:spAutoFit/>
          </a:bodyPr>
          <a:lstStyle/>
          <a:p>
            <a:pPr algn="l">
              <a:spcBef>
                <a:spcPct val="50000"/>
              </a:spcBef>
            </a:pPr>
            <a:r>
              <a:rPr lang="en-US"/>
              <a:t>DEFINITION: Energy can be defined as the capacity to do work. Work has occurred when an object has been moved against an opposing force.</a:t>
            </a:r>
          </a:p>
        </p:txBody>
      </p:sp>
      <p:sp>
        <p:nvSpPr>
          <p:cNvPr id="448517" name="Text Box 5"/>
          <p:cNvSpPr txBox="1">
            <a:spLocks noChangeArrowheads="1"/>
          </p:cNvSpPr>
          <p:nvPr/>
        </p:nvSpPr>
        <p:spPr bwMode="auto">
          <a:xfrm>
            <a:off x="361950" y="3924300"/>
            <a:ext cx="8470900" cy="1187450"/>
          </a:xfrm>
          <a:prstGeom prst="rect">
            <a:avLst/>
          </a:prstGeom>
          <a:noFill/>
          <a:ln w="28575">
            <a:noFill/>
            <a:miter lim="800000"/>
            <a:headEnd/>
            <a:tailEnd/>
          </a:ln>
        </p:spPr>
        <p:txBody>
          <a:bodyPr>
            <a:prstTxWarp prst="textNoShape">
              <a:avLst/>
            </a:prstTxWarp>
            <a:spAutoFit/>
          </a:bodyPr>
          <a:lstStyle/>
          <a:p>
            <a:pPr algn="l">
              <a:spcBef>
                <a:spcPct val="50000"/>
              </a:spcBef>
            </a:pPr>
            <a:r>
              <a:rPr lang="en-US"/>
              <a:t>CONSERVATION OF ENERGY: It is not possible to create or destroy energy; energy can only be converted from one form to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Conversions of Energy</a:t>
            </a:r>
          </a:p>
        </p:txBody>
      </p:sp>
      <p:pic>
        <p:nvPicPr>
          <p:cNvPr id="77827" name="Picture 3" descr="05-02-EnergyConversions-L"/>
          <p:cNvPicPr>
            <a:picLocks noChangeAspect="1" noChangeArrowheads="1"/>
          </p:cNvPicPr>
          <p:nvPr/>
        </p:nvPicPr>
        <p:blipFill>
          <a:blip r:embed="rId2"/>
          <a:srcRect/>
          <a:stretch>
            <a:fillRect/>
          </a:stretch>
        </p:blipFill>
        <p:spPr bwMode="auto">
          <a:xfrm>
            <a:off x="762000" y="681038"/>
            <a:ext cx="7620000" cy="5699125"/>
          </a:xfrm>
          <a:prstGeom prst="rect">
            <a:avLst/>
          </a:prstGeom>
          <a:noFill/>
          <a:ln w="9525">
            <a:noFill/>
            <a:miter lim="800000"/>
            <a:headEnd/>
            <a:tailEnd/>
          </a:ln>
        </p:spPr>
      </p:pic>
      <p:grpSp>
        <p:nvGrpSpPr>
          <p:cNvPr id="77828" name="Group 4"/>
          <p:cNvGrpSpPr>
            <a:grpSpLocks/>
          </p:cNvGrpSpPr>
          <p:nvPr/>
        </p:nvGrpSpPr>
        <p:grpSpPr bwMode="auto">
          <a:xfrm>
            <a:off x="4025900" y="3200400"/>
            <a:ext cx="3060700" cy="2479675"/>
            <a:chOff x="2536" y="2016"/>
            <a:chExt cx="1928" cy="1562"/>
          </a:xfrm>
        </p:grpSpPr>
        <p:sp>
          <p:nvSpPr>
            <p:cNvPr id="77829" name="Text Box 5"/>
            <p:cNvSpPr txBox="1">
              <a:spLocks noChangeArrowheads="1"/>
            </p:cNvSpPr>
            <p:nvPr/>
          </p:nvSpPr>
          <p:spPr bwMode="auto">
            <a:xfrm>
              <a:off x="2536" y="2016"/>
              <a:ext cx="720" cy="306"/>
            </a:xfrm>
            <a:prstGeom prst="rect">
              <a:avLst/>
            </a:prstGeom>
            <a:noFill/>
            <a:ln w="28575">
              <a:solidFill>
                <a:schemeClr val="tx1"/>
              </a:solidFill>
              <a:miter lim="800000"/>
              <a:headEnd/>
              <a:tailEnd/>
            </a:ln>
          </p:spPr>
          <p:txBody>
            <a:bodyPr>
              <a:prstTxWarp prst="textNoShape">
                <a:avLst/>
              </a:prstTxWarp>
              <a:spAutoFit/>
            </a:bodyPr>
            <a:lstStyle/>
            <a:p>
              <a:pPr>
                <a:spcBef>
                  <a:spcPct val="50000"/>
                </a:spcBef>
              </a:pPr>
              <a:r>
                <a:rPr lang="en-US"/>
                <a:t>HEAT</a:t>
              </a:r>
            </a:p>
          </p:txBody>
        </p:sp>
        <p:sp>
          <p:nvSpPr>
            <p:cNvPr id="77830" name="Text Box 6"/>
            <p:cNvSpPr txBox="1">
              <a:spLocks noChangeArrowheads="1"/>
            </p:cNvSpPr>
            <p:nvPr/>
          </p:nvSpPr>
          <p:spPr bwMode="auto">
            <a:xfrm>
              <a:off x="3744" y="3272"/>
              <a:ext cx="720" cy="306"/>
            </a:xfrm>
            <a:prstGeom prst="rect">
              <a:avLst/>
            </a:prstGeom>
            <a:noFill/>
            <a:ln w="28575">
              <a:solidFill>
                <a:schemeClr val="tx1"/>
              </a:solidFill>
              <a:miter lim="800000"/>
              <a:headEnd/>
              <a:tailEnd/>
            </a:ln>
          </p:spPr>
          <p:txBody>
            <a:bodyPr>
              <a:prstTxWarp prst="textNoShape">
                <a:avLst/>
              </a:prstTxWarp>
              <a:spAutoFit/>
            </a:bodyPr>
            <a:lstStyle/>
            <a:p>
              <a:pPr>
                <a:spcBef>
                  <a:spcPct val="50000"/>
                </a:spcBef>
              </a:pPr>
              <a:r>
                <a:rPr lang="en-US"/>
                <a:t>HEAT</a:t>
              </a:r>
            </a:p>
          </p:txBody>
        </p:sp>
        <p:sp>
          <p:nvSpPr>
            <p:cNvPr id="77831" name="AutoShape 7"/>
            <p:cNvSpPr>
              <a:spLocks noChangeArrowheads="1"/>
            </p:cNvSpPr>
            <p:nvPr/>
          </p:nvSpPr>
          <p:spPr bwMode="auto">
            <a:xfrm>
              <a:off x="2840" y="2360"/>
              <a:ext cx="56" cy="216"/>
            </a:xfrm>
            <a:prstGeom prst="upArrow">
              <a:avLst>
                <a:gd name="adj1" fmla="val 50000"/>
                <a:gd name="adj2" fmla="val 96429"/>
              </a:avLst>
            </a:prstGeom>
            <a:noFill/>
            <a:ln w="28575">
              <a:solidFill>
                <a:schemeClr val="tx1"/>
              </a:solidFill>
              <a:miter lim="800000"/>
              <a:headEnd/>
              <a:tailEnd/>
            </a:ln>
          </p:spPr>
          <p:txBody>
            <a:bodyPr wrap="none" anchor="ctr">
              <a:prstTxWarp prst="textNoShape">
                <a:avLst/>
              </a:prstTxWarp>
              <a:spAutoFit/>
            </a:bodyPr>
            <a:lstStyle/>
            <a:p>
              <a:endParaRPr lang="en-US"/>
            </a:p>
          </p:txBody>
        </p:sp>
        <p:sp>
          <p:nvSpPr>
            <p:cNvPr id="77832" name="AutoShape 8"/>
            <p:cNvSpPr>
              <a:spLocks noChangeArrowheads="1"/>
            </p:cNvSpPr>
            <p:nvPr/>
          </p:nvSpPr>
          <p:spPr bwMode="auto">
            <a:xfrm rot="5400000">
              <a:off x="3584" y="3288"/>
              <a:ext cx="56" cy="216"/>
            </a:xfrm>
            <a:prstGeom prst="upArrow">
              <a:avLst>
                <a:gd name="adj1" fmla="val 50000"/>
                <a:gd name="adj2" fmla="val 96429"/>
              </a:avLst>
            </a:prstGeom>
            <a:noFill/>
            <a:ln w="28575">
              <a:solidFill>
                <a:schemeClr val="tx1"/>
              </a:solidFill>
              <a:miter lim="800000"/>
              <a:headEnd/>
              <a:tailEnd/>
            </a:ln>
          </p:spPr>
          <p:txBody>
            <a:bodyPr wrap="none" anchor="ctr">
              <a:prstTxWarp prst="textNoShape">
                <a:avLst/>
              </a:prstTxWarp>
              <a:spAutoFit/>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Chemical Energy</a:t>
            </a:r>
          </a:p>
        </p:txBody>
      </p:sp>
      <p:sp>
        <p:nvSpPr>
          <p:cNvPr id="78851" name="Rectangle 3"/>
          <p:cNvSpPr>
            <a:spLocks noGrp="1" noChangeArrowheads="1"/>
          </p:cNvSpPr>
          <p:nvPr>
            <p:ph type="body" idx="1"/>
          </p:nvPr>
        </p:nvSpPr>
        <p:spPr>
          <a:xfrm>
            <a:off x="304800" y="685800"/>
            <a:ext cx="8534400" cy="457200"/>
          </a:xfrm>
        </p:spPr>
        <p:txBody>
          <a:bodyPr/>
          <a:lstStyle/>
          <a:p>
            <a:pPr eaLnBrk="1" hangingPunct="1">
              <a:buFont typeface="Times New Roman" pitchFamily="-65" charset="0"/>
              <a:buNone/>
            </a:pPr>
            <a:r>
              <a:rPr lang="en-US"/>
              <a:t>Question: Where does a working cell get its energy?</a:t>
            </a:r>
          </a:p>
        </p:txBody>
      </p:sp>
      <p:sp>
        <p:nvSpPr>
          <p:cNvPr id="450564" name="Rectangle 4"/>
          <p:cNvSpPr>
            <a:spLocks noChangeArrowheads="1"/>
          </p:cNvSpPr>
          <p:nvPr/>
        </p:nvSpPr>
        <p:spPr bwMode="auto">
          <a:xfrm>
            <a:off x="330200" y="1905000"/>
            <a:ext cx="8534400" cy="822325"/>
          </a:xfrm>
          <a:prstGeom prst="rect">
            <a:avLst/>
          </a:prstGeom>
          <a:noFill/>
          <a:ln w="9525">
            <a:noFill/>
            <a:miter lim="800000"/>
            <a:headEnd/>
            <a:tailEnd/>
          </a:ln>
        </p:spPr>
        <p:txBody>
          <a:bodyPr>
            <a:prstTxWarp prst="textNoShape">
              <a:avLst/>
            </a:prstTxWarp>
            <a:spAutoFit/>
          </a:bodyPr>
          <a:lstStyle/>
          <a:p>
            <a:pPr algn="l"/>
            <a:r>
              <a:rPr lang="en-US"/>
              <a:t>Answer: The energy-rich structures of carbohydrates and fats provide energy to cells in the form of CHEMICAL ENERGY.</a:t>
            </a:r>
          </a:p>
        </p:txBody>
      </p:sp>
      <p:sp>
        <p:nvSpPr>
          <p:cNvPr id="450565" name="Rectangle 5"/>
          <p:cNvSpPr>
            <a:spLocks noChangeArrowheads="1"/>
          </p:cNvSpPr>
          <p:nvPr/>
        </p:nvSpPr>
        <p:spPr bwMode="auto">
          <a:xfrm>
            <a:off x="330200" y="3479800"/>
            <a:ext cx="8534400" cy="822325"/>
          </a:xfrm>
          <a:prstGeom prst="rect">
            <a:avLst/>
          </a:prstGeom>
          <a:noFill/>
          <a:ln w="9525">
            <a:noFill/>
            <a:miter lim="800000"/>
            <a:headEnd/>
            <a:tailEnd/>
          </a:ln>
        </p:spPr>
        <p:txBody>
          <a:bodyPr>
            <a:prstTxWarp prst="textNoShape">
              <a:avLst/>
            </a:prstTxWarp>
            <a:spAutoFit/>
          </a:bodyPr>
          <a:lstStyle/>
          <a:p>
            <a:pPr algn="l"/>
            <a:r>
              <a:rPr lang="en-US"/>
              <a:t>Question: What is the process called whereby cells harvest this chemical energy from food molecules?</a:t>
            </a:r>
          </a:p>
        </p:txBody>
      </p:sp>
      <p:sp>
        <p:nvSpPr>
          <p:cNvPr id="450566" name="Rectangle 6"/>
          <p:cNvSpPr>
            <a:spLocks noChangeArrowheads="1"/>
          </p:cNvSpPr>
          <p:nvPr/>
        </p:nvSpPr>
        <p:spPr bwMode="auto">
          <a:xfrm>
            <a:off x="342900" y="5041900"/>
            <a:ext cx="8534400" cy="1187450"/>
          </a:xfrm>
          <a:prstGeom prst="rect">
            <a:avLst/>
          </a:prstGeom>
          <a:noFill/>
          <a:ln w="9525">
            <a:noFill/>
            <a:miter lim="800000"/>
            <a:headEnd/>
            <a:tailEnd/>
          </a:ln>
        </p:spPr>
        <p:txBody>
          <a:bodyPr>
            <a:prstTxWarp prst="textNoShape">
              <a:avLst/>
            </a:prstTxWarp>
            <a:spAutoFit/>
          </a:bodyPr>
          <a:lstStyle/>
          <a:p>
            <a:pPr algn="l"/>
            <a:r>
              <a:rPr lang="en-US"/>
              <a:t>Answer: CELLULAR RESPIRATION in the MITOCHONDRIA of cells is the process whereby food molecules are broken down to release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p:bldP spid="450565" grpId="0"/>
      <p:bldP spid="450566"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NZ"/>
              <a:t>Mitochondria</a:t>
            </a:r>
            <a:endParaRPr lang="en-AU"/>
          </a:p>
        </p:txBody>
      </p:sp>
      <p:sp>
        <p:nvSpPr>
          <p:cNvPr id="79875" name="Rectangle 3"/>
          <p:cNvSpPr>
            <a:spLocks noGrp="1" noChangeArrowheads="1"/>
          </p:cNvSpPr>
          <p:nvPr>
            <p:ph type="body" idx="1"/>
          </p:nvPr>
        </p:nvSpPr>
        <p:spPr>
          <a:xfrm>
            <a:off x="304800" y="685800"/>
            <a:ext cx="8534400" cy="1790700"/>
          </a:xfrm>
        </p:spPr>
        <p:txBody>
          <a:bodyPr/>
          <a:lstStyle/>
          <a:p>
            <a:pPr marL="0" indent="0" eaLnBrk="1" hangingPunct="1">
              <a:buFont typeface="Times New Roman" pitchFamily="-65" charset="0"/>
              <a:buNone/>
            </a:pPr>
            <a:r>
              <a:rPr lang="en-NZ"/>
              <a:t>MITOCHONDRIA are the organelles in which food is converted into chemical energy in a process called RESPIRATION.</a:t>
            </a:r>
          </a:p>
          <a:p>
            <a:pPr marL="0" indent="0" eaLnBrk="1" hangingPunct="1">
              <a:buFont typeface="Times New Roman" pitchFamily="-65" charset="0"/>
              <a:buNone/>
            </a:pPr>
            <a:r>
              <a:rPr lang="en-NZ"/>
              <a:t>.</a:t>
            </a:r>
            <a:endParaRPr lang="en-AU"/>
          </a:p>
        </p:txBody>
      </p:sp>
      <p:pic>
        <p:nvPicPr>
          <p:cNvPr id="79876" name="Picture 4" descr="04-18-Mitochondrion-L"/>
          <p:cNvPicPr>
            <a:picLocks noChangeAspect="1" noChangeArrowheads="1"/>
          </p:cNvPicPr>
          <p:nvPr/>
        </p:nvPicPr>
        <p:blipFill>
          <a:blip r:embed="rId2"/>
          <a:srcRect b="3703"/>
          <a:stretch>
            <a:fillRect/>
          </a:stretch>
        </p:blipFill>
        <p:spPr bwMode="auto">
          <a:xfrm>
            <a:off x="1177925" y="2035175"/>
            <a:ext cx="65055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Food Energy</a:t>
            </a:r>
          </a:p>
        </p:txBody>
      </p:sp>
      <p:grpSp>
        <p:nvGrpSpPr>
          <p:cNvPr id="54" name="Group 53"/>
          <p:cNvGrpSpPr/>
          <p:nvPr/>
        </p:nvGrpSpPr>
        <p:grpSpPr>
          <a:xfrm>
            <a:off x="433855" y="683723"/>
            <a:ext cx="4633445" cy="5418691"/>
            <a:chOff x="433855" y="683723"/>
            <a:chExt cx="4633445" cy="5418691"/>
          </a:xfrm>
        </p:grpSpPr>
        <p:pic>
          <p:nvPicPr>
            <p:cNvPr id="9" name="Picture 3" descr="05-04-Calories"/>
            <p:cNvPicPr>
              <a:picLocks noChangeAspect="1" noChangeArrowheads="1"/>
            </p:cNvPicPr>
            <p:nvPr/>
          </p:nvPicPr>
          <p:blipFill>
            <a:blip r:embed="rId2"/>
            <a:srcRect b="57053"/>
            <a:stretch>
              <a:fillRect/>
            </a:stretch>
          </p:blipFill>
          <p:spPr bwMode="auto">
            <a:xfrm>
              <a:off x="433855" y="683723"/>
              <a:ext cx="4629150" cy="2499428"/>
            </a:xfrm>
            <a:prstGeom prst="rect">
              <a:avLst/>
            </a:prstGeom>
            <a:noFill/>
            <a:ln w="9525">
              <a:noFill/>
              <a:miter lim="800000"/>
              <a:headEnd/>
              <a:tailEnd/>
            </a:ln>
          </p:spPr>
        </p:pic>
        <p:pic>
          <p:nvPicPr>
            <p:cNvPr id="80899" name="Picture 3" descr="05-04-Calories"/>
            <p:cNvPicPr>
              <a:picLocks noChangeAspect="1" noChangeArrowheads="1"/>
            </p:cNvPicPr>
            <p:nvPr/>
          </p:nvPicPr>
          <p:blipFill>
            <a:blip r:embed="rId2"/>
            <a:srcRect t="46841" b="6682"/>
            <a:stretch>
              <a:fillRect/>
            </a:stretch>
          </p:blipFill>
          <p:spPr bwMode="auto">
            <a:xfrm>
              <a:off x="438150" y="3397560"/>
              <a:ext cx="4629150" cy="2704854"/>
            </a:xfrm>
            <a:prstGeom prst="rect">
              <a:avLst/>
            </a:prstGeom>
            <a:noFill/>
            <a:ln w="9525">
              <a:noFill/>
              <a:miter lim="800000"/>
              <a:headEnd/>
              <a:tailEnd/>
            </a:ln>
          </p:spPr>
        </p:pic>
        <p:pic>
          <p:nvPicPr>
            <p:cNvPr id="6" name="Picture 3" descr="05-04-Calories"/>
            <p:cNvPicPr>
              <a:picLocks noChangeAspect="1" noChangeArrowheads="1"/>
            </p:cNvPicPr>
            <p:nvPr/>
          </p:nvPicPr>
          <p:blipFill>
            <a:blip r:embed="rId2"/>
            <a:srcRect l="81666" t="2563" r="3904" b="93327"/>
            <a:stretch>
              <a:fillRect/>
            </a:stretch>
          </p:blipFill>
          <p:spPr bwMode="auto">
            <a:xfrm>
              <a:off x="3043189" y="832897"/>
              <a:ext cx="1228822" cy="239148"/>
            </a:xfrm>
            <a:prstGeom prst="rect">
              <a:avLst/>
            </a:prstGeom>
            <a:noFill/>
            <a:ln w="9525">
              <a:noFill/>
              <a:miter lim="800000"/>
              <a:headEnd/>
              <a:tailEnd/>
            </a:ln>
          </p:spPr>
        </p:pic>
        <p:pic>
          <p:nvPicPr>
            <p:cNvPr id="8" name="Picture 3" descr="05-04-Calories"/>
            <p:cNvPicPr>
              <a:picLocks noChangeAspect="1" noChangeArrowheads="1"/>
            </p:cNvPicPr>
            <p:nvPr/>
          </p:nvPicPr>
          <p:blipFill>
            <a:blip r:embed="rId2"/>
            <a:srcRect l="71511" t="9790" r="8357" b="86242"/>
            <a:stretch>
              <a:fillRect/>
            </a:stretch>
          </p:blipFill>
          <p:spPr bwMode="auto">
            <a:xfrm>
              <a:off x="3372902" y="1173364"/>
              <a:ext cx="931925" cy="121338"/>
            </a:xfrm>
            <a:prstGeom prst="rect">
              <a:avLst/>
            </a:prstGeom>
            <a:noFill/>
            <a:ln w="9525">
              <a:noFill/>
              <a:miter lim="800000"/>
              <a:headEnd/>
              <a:tailEnd/>
            </a:ln>
          </p:spPr>
        </p:pic>
        <p:sp>
          <p:nvSpPr>
            <p:cNvPr id="10" name="TextBox 9"/>
            <p:cNvSpPr txBox="1"/>
            <p:nvPr/>
          </p:nvSpPr>
          <p:spPr>
            <a:xfrm>
              <a:off x="3307098" y="1105032"/>
              <a:ext cx="469950" cy="246221"/>
            </a:xfrm>
            <a:prstGeom prst="rect">
              <a:avLst/>
            </a:prstGeom>
            <a:noFill/>
          </p:spPr>
          <p:txBody>
            <a:bodyPr wrap="none" rtlCol="0">
              <a:spAutoFit/>
            </a:bodyPr>
            <a:lstStyle/>
            <a:p>
              <a:r>
                <a:rPr lang="en-US" sz="1000" b="1" dirty="0" smtClean="0"/>
                <a:t>1500</a:t>
              </a:r>
              <a:endParaRPr lang="en-US" sz="1000" b="1" dirty="0"/>
            </a:p>
          </p:txBody>
        </p:sp>
        <p:sp>
          <p:nvSpPr>
            <p:cNvPr id="11" name="TextBox 10"/>
            <p:cNvSpPr txBox="1"/>
            <p:nvPr/>
          </p:nvSpPr>
          <p:spPr>
            <a:xfrm>
              <a:off x="3146107" y="828614"/>
              <a:ext cx="1403073" cy="246221"/>
            </a:xfrm>
            <a:prstGeom prst="rect">
              <a:avLst/>
            </a:prstGeom>
            <a:noFill/>
          </p:spPr>
          <p:txBody>
            <a:bodyPr wrap="none" rtlCol="0">
              <a:spAutoFit/>
            </a:bodyPr>
            <a:lstStyle/>
            <a:p>
              <a:r>
                <a:rPr lang="en-US" sz="1000" b="1" dirty="0" smtClean="0">
                  <a:solidFill>
                    <a:schemeClr val="accent3"/>
                  </a:solidFill>
                </a:rPr>
                <a:t>Energy Content (kJ)</a:t>
              </a:r>
              <a:endParaRPr lang="en-US" sz="1000" b="1" dirty="0">
                <a:solidFill>
                  <a:schemeClr val="accent3"/>
                </a:solidFill>
              </a:endParaRPr>
            </a:p>
          </p:txBody>
        </p:sp>
        <p:pic>
          <p:nvPicPr>
            <p:cNvPr id="12" name="Picture 3" descr="05-04-Calories"/>
            <p:cNvPicPr>
              <a:picLocks noChangeAspect="1" noChangeArrowheads="1"/>
            </p:cNvPicPr>
            <p:nvPr/>
          </p:nvPicPr>
          <p:blipFill>
            <a:blip r:embed="rId2"/>
            <a:srcRect l="71511" t="9790" r="8357" b="86242"/>
            <a:stretch>
              <a:fillRect/>
            </a:stretch>
          </p:blipFill>
          <p:spPr bwMode="auto">
            <a:xfrm>
              <a:off x="3277892" y="1358752"/>
              <a:ext cx="931925" cy="121338"/>
            </a:xfrm>
            <a:prstGeom prst="rect">
              <a:avLst/>
            </a:prstGeom>
            <a:noFill/>
            <a:ln w="9525">
              <a:noFill/>
              <a:miter lim="800000"/>
              <a:headEnd/>
              <a:tailEnd/>
            </a:ln>
          </p:spPr>
        </p:pic>
        <p:sp>
          <p:nvSpPr>
            <p:cNvPr id="13" name="TextBox 12"/>
            <p:cNvSpPr txBox="1"/>
            <p:nvPr/>
          </p:nvSpPr>
          <p:spPr>
            <a:xfrm>
              <a:off x="3212088" y="1290420"/>
              <a:ext cx="469950" cy="246221"/>
            </a:xfrm>
            <a:prstGeom prst="rect">
              <a:avLst/>
            </a:prstGeom>
            <a:noFill/>
          </p:spPr>
          <p:txBody>
            <a:bodyPr wrap="none" rtlCol="0">
              <a:spAutoFit/>
            </a:bodyPr>
            <a:lstStyle/>
            <a:p>
              <a:r>
                <a:rPr lang="en-US" sz="1000" b="1" dirty="0" smtClean="0"/>
                <a:t>1275</a:t>
              </a:r>
              <a:endParaRPr lang="en-US" sz="1000" b="1" dirty="0"/>
            </a:p>
          </p:txBody>
        </p:sp>
        <p:pic>
          <p:nvPicPr>
            <p:cNvPr id="14" name="Picture 3" descr="05-04-Calories"/>
            <p:cNvPicPr>
              <a:picLocks noChangeAspect="1" noChangeArrowheads="1"/>
            </p:cNvPicPr>
            <p:nvPr/>
          </p:nvPicPr>
          <p:blipFill>
            <a:blip r:embed="rId2"/>
            <a:srcRect l="71511" t="9790" r="8357" b="86242"/>
            <a:stretch>
              <a:fillRect/>
            </a:stretch>
          </p:blipFill>
          <p:spPr bwMode="auto">
            <a:xfrm>
              <a:off x="3187172" y="1540173"/>
              <a:ext cx="931925" cy="121338"/>
            </a:xfrm>
            <a:prstGeom prst="rect">
              <a:avLst/>
            </a:prstGeom>
            <a:noFill/>
            <a:ln w="9525">
              <a:noFill/>
              <a:miter lim="800000"/>
              <a:headEnd/>
              <a:tailEnd/>
            </a:ln>
          </p:spPr>
        </p:pic>
        <p:sp>
          <p:nvSpPr>
            <p:cNvPr id="15" name="TextBox 14"/>
            <p:cNvSpPr txBox="1"/>
            <p:nvPr/>
          </p:nvSpPr>
          <p:spPr>
            <a:xfrm>
              <a:off x="3129615" y="1471841"/>
              <a:ext cx="469950" cy="246221"/>
            </a:xfrm>
            <a:prstGeom prst="rect">
              <a:avLst/>
            </a:prstGeom>
            <a:noFill/>
          </p:spPr>
          <p:txBody>
            <a:bodyPr wrap="none" rtlCol="0">
              <a:spAutoFit/>
            </a:bodyPr>
            <a:lstStyle/>
            <a:p>
              <a:r>
                <a:rPr lang="en-US" sz="1000" b="1" dirty="0" smtClean="0"/>
                <a:t>1090</a:t>
              </a:r>
              <a:endParaRPr lang="en-US" sz="1000" b="1" dirty="0"/>
            </a:p>
          </p:txBody>
        </p:sp>
        <p:pic>
          <p:nvPicPr>
            <p:cNvPr id="16" name="Picture 3" descr="05-04-Calories"/>
            <p:cNvPicPr>
              <a:picLocks noChangeAspect="1" noChangeArrowheads="1"/>
            </p:cNvPicPr>
            <p:nvPr/>
          </p:nvPicPr>
          <p:blipFill>
            <a:blip r:embed="rId2"/>
            <a:srcRect l="71511" t="9790" r="8357" b="86242"/>
            <a:stretch>
              <a:fillRect/>
            </a:stretch>
          </p:blipFill>
          <p:spPr bwMode="auto">
            <a:xfrm>
              <a:off x="3038722" y="1713350"/>
              <a:ext cx="931925" cy="121338"/>
            </a:xfrm>
            <a:prstGeom prst="rect">
              <a:avLst/>
            </a:prstGeom>
            <a:noFill/>
            <a:ln w="9525">
              <a:noFill/>
              <a:miter lim="800000"/>
              <a:headEnd/>
              <a:tailEnd/>
            </a:ln>
          </p:spPr>
        </p:pic>
        <p:sp>
          <p:nvSpPr>
            <p:cNvPr id="17" name="TextBox 16"/>
            <p:cNvSpPr txBox="1"/>
            <p:nvPr/>
          </p:nvSpPr>
          <p:spPr>
            <a:xfrm>
              <a:off x="2972918" y="1645018"/>
              <a:ext cx="398629" cy="246221"/>
            </a:xfrm>
            <a:prstGeom prst="rect">
              <a:avLst/>
            </a:prstGeom>
            <a:noFill/>
          </p:spPr>
          <p:txBody>
            <a:bodyPr wrap="none" rtlCol="0">
              <a:spAutoFit/>
            </a:bodyPr>
            <a:lstStyle/>
            <a:p>
              <a:r>
                <a:rPr lang="en-US" sz="1000" b="1" dirty="0" smtClean="0"/>
                <a:t>757</a:t>
              </a:r>
              <a:endParaRPr lang="en-US" sz="1000" b="1" dirty="0"/>
            </a:p>
          </p:txBody>
        </p:sp>
        <p:pic>
          <p:nvPicPr>
            <p:cNvPr id="18" name="Picture 3" descr="05-04-Calories"/>
            <p:cNvPicPr>
              <a:picLocks noChangeAspect="1" noChangeArrowheads="1"/>
            </p:cNvPicPr>
            <p:nvPr/>
          </p:nvPicPr>
          <p:blipFill>
            <a:blip r:embed="rId2"/>
            <a:srcRect l="71511" t="9790" r="8357" b="86242"/>
            <a:stretch>
              <a:fillRect/>
            </a:stretch>
          </p:blipFill>
          <p:spPr bwMode="auto">
            <a:xfrm>
              <a:off x="3013981" y="1878278"/>
              <a:ext cx="931925" cy="121338"/>
            </a:xfrm>
            <a:prstGeom prst="rect">
              <a:avLst/>
            </a:prstGeom>
            <a:noFill/>
            <a:ln w="9525">
              <a:noFill/>
              <a:miter lim="800000"/>
              <a:headEnd/>
              <a:tailEnd/>
            </a:ln>
          </p:spPr>
        </p:pic>
        <p:sp>
          <p:nvSpPr>
            <p:cNvPr id="19" name="TextBox 18"/>
            <p:cNvSpPr txBox="1"/>
            <p:nvPr/>
          </p:nvSpPr>
          <p:spPr>
            <a:xfrm>
              <a:off x="2931683" y="1818193"/>
              <a:ext cx="398629" cy="246221"/>
            </a:xfrm>
            <a:prstGeom prst="rect">
              <a:avLst/>
            </a:prstGeom>
            <a:noFill/>
          </p:spPr>
          <p:txBody>
            <a:bodyPr wrap="none" rtlCol="0">
              <a:spAutoFit/>
            </a:bodyPr>
            <a:lstStyle/>
            <a:p>
              <a:r>
                <a:rPr lang="en-US" sz="1000" b="1" dirty="0" smtClean="0"/>
                <a:t>700</a:t>
              </a:r>
              <a:endParaRPr lang="en-US" sz="1000" b="1" dirty="0"/>
            </a:p>
          </p:txBody>
        </p:sp>
        <p:pic>
          <p:nvPicPr>
            <p:cNvPr id="20" name="Picture 3" descr="05-04-Calories"/>
            <p:cNvPicPr>
              <a:picLocks noChangeAspect="1" noChangeArrowheads="1"/>
            </p:cNvPicPr>
            <p:nvPr/>
          </p:nvPicPr>
          <p:blipFill>
            <a:blip r:embed="rId2"/>
            <a:srcRect l="71511" t="9790" r="8357" b="86242"/>
            <a:stretch>
              <a:fillRect/>
            </a:stretch>
          </p:blipFill>
          <p:spPr bwMode="auto">
            <a:xfrm>
              <a:off x="2976697" y="2055417"/>
              <a:ext cx="931925" cy="121338"/>
            </a:xfrm>
            <a:prstGeom prst="rect">
              <a:avLst/>
            </a:prstGeom>
            <a:noFill/>
            <a:ln w="9525">
              <a:noFill/>
              <a:miter lim="800000"/>
              <a:headEnd/>
              <a:tailEnd/>
            </a:ln>
          </p:spPr>
        </p:pic>
        <p:sp>
          <p:nvSpPr>
            <p:cNvPr id="21" name="TextBox 20"/>
            <p:cNvSpPr txBox="1"/>
            <p:nvPr/>
          </p:nvSpPr>
          <p:spPr>
            <a:xfrm>
              <a:off x="2894399" y="1995332"/>
              <a:ext cx="398629" cy="246221"/>
            </a:xfrm>
            <a:prstGeom prst="rect">
              <a:avLst/>
            </a:prstGeom>
            <a:noFill/>
          </p:spPr>
          <p:txBody>
            <a:bodyPr wrap="none" rtlCol="0">
              <a:spAutoFit/>
            </a:bodyPr>
            <a:lstStyle/>
            <a:p>
              <a:r>
                <a:rPr lang="en-US" sz="1000" b="1" dirty="0" smtClean="0"/>
                <a:t>605</a:t>
              </a:r>
              <a:endParaRPr lang="en-US" sz="1000" b="1" dirty="0"/>
            </a:p>
          </p:txBody>
        </p:sp>
        <p:pic>
          <p:nvPicPr>
            <p:cNvPr id="22" name="Picture 3" descr="05-04-Calories"/>
            <p:cNvPicPr>
              <a:picLocks noChangeAspect="1" noChangeArrowheads="1"/>
            </p:cNvPicPr>
            <p:nvPr/>
          </p:nvPicPr>
          <p:blipFill>
            <a:blip r:embed="rId2"/>
            <a:srcRect l="71511" t="9790" r="8357" b="86242"/>
            <a:stretch>
              <a:fillRect/>
            </a:stretch>
          </p:blipFill>
          <p:spPr bwMode="auto">
            <a:xfrm>
              <a:off x="2927214" y="2236841"/>
              <a:ext cx="931925" cy="121338"/>
            </a:xfrm>
            <a:prstGeom prst="rect">
              <a:avLst/>
            </a:prstGeom>
            <a:noFill/>
            <a:ln w="9525">
              <a:noFill/>
              <a:miter lim="800000"/>
              <a:headEnd/>
              <a:tailEnd/>
            </a:ln>
          </p:spPr>
        </p:pic>
        <p:sp>
          <p:nvSpPr>
            <p:cNvPr id="23" name="TextBox 22"/>
            <p:cNvSpPr txBox="1"/>
            <p:nvPr/>
          </p:nvSpPr>
          <p:spPr>
            <a:xfrm>
              <a:off x="2844916" y="2176756"/>
              <a:ext cx="398629" cy="246221"/>
            </a:xfrm>
            <a:prstGeom prst="rect">
              <a:avLst/>
            </a:prstGeom>
            <a:noFill/>
          </p:spPr>
          <p:txBody>
            <a:bodyPr wrap="none" rtlCol="0">
              <a:spAutoFit/>
            </a:bodyPr>
            <a:lstStyle/>
            <a:p>
              <a:r>
                <a:rPr lang="en-US" sz="1000" b="1" dirty="0" smtClean="0"/>
                <a:t>525</a:t>
              </a:r>
              <a:endParaRPr lang="en-US" sz="1000" b="1" dirty="0"/>
            </a:p>
          </p:txBody>
        </p:sp>
        <p:pic>
          <p:nvPicPr>
            <p:cNvPr id="24" name="Picture 3" descr="05-04-Calories"/>
            <p:cNvPicPr>
              <a:picLocks noChangeAspect="1" noChangeArrowheads="1"/>
            </p:cNvPicPr>
            <p:nvPr/>
          </p:nvPicPr>
          <p:blipFill>
            <a:blip r:embed="rId2"/>
            <a:srcRect l="71511" t="9790" r="8357" b="86242"/>
            <a:stretch>
              <a:fillRect/>
            </a:stretch>
          </p:blipFill>
          <p:spPr bwMode="auto">
            <a:xfrm>
              <a:off x="2927214" y="2418264"/>
              <a:ext cx="931925" cy="121338"/>
            </a:xfrm>
            <a:prstGeom prst="rect">
              <a:avLst/>
            </a:prstGeom>
            <a:noFill/>
            <a:ln w="9525">
              <a:noFill/>
              <a:miter lim="800000"/>
              <a:headEnd/>
              <a:tailEnd/>
            </a:ln>
          </p:spPr>
        </p:pic>
        <p:sp>
          <p:nvSpPr>
            <p:cNvPr id="25" name="TextBox 24"/>
            <p:cNvSpPr txBox="1"/>
            <p:nvPr/>
          </p:nvSpPr>
          <p:spPr>
            <a:xfrm>
              <a:off x="2844916" y="2358179"/>
              <a:ext cx="398629" cy="246221"/>
            </a:xfrm>
            <a:prstGeom prst="rect">
              <a:avLst/>
            </a:prstGeom>
            <a:noFill/>
          </p:spPr>
          <p:txBody>
            <a:bodyPr wrap="none" rtlCol="0">
              <a:spAutoFit/>
            </a:bodyPr>
            <a:lstStyle/>
            <a:p>
              <a:r>
                <a:rPr lang="en-US" sz="1000" b="1" dirty="0" smtClean="0"/>
                <a:t>502</a:t>
              </a:r>
              <a:endParaRPr lang="en-US" sz="1000" b="1" dirty="0"/>
            </a:p>
          </p:txBody>
        </p:sp>
        <p:pic>
          <p:nvPicPr>
            <p:cNvPr id="26" name="Picture 3" descr="05-04-Calories"/>
            <p:cNvPicPr>
              <a:picLocks noChangeAspect="1" noChangeArrowheads="1"/>
            </p:cNvPicPr>
            <p:nvPr/>
          </p:nvPicPr>
          <p:blipFill>
            <a:blip r:embed="rId2"/>
            <a:srcRect l="71511" t="9790" r="8357" b="86242"/>
            <a:stretch>
              <a:fillRect/>
            </a:stretch>
          </p:blipFill>
          <p:spPr bwMode="auto">
            <a:xfrm>
              <a:off x="2811755" y="2607935"/>
              <a:ext cx="931925" cy="121338"/>
            </a:xfrm>
            <a:prstGeom prst="rect">
              <a:avLst/>
            </a:prstGeom>
            <a:noFill/>
            <a:ln w="9525">
              <a:noFill/>
              <a:miter lim="800000"/>
              <a:headEnd/>
              <a:tailEnd/>
            </a:ln>
          </p:spPr>
        </p:pic>
        <p:sp>
          <p:nvSpPr>
            <p:cNvPr id="27" name="TextBox 26"/>
            <p:cNvSpPr txBox="1"/>
            <p:nvPr/>
          </p:nvSpPr>
          <p:spPr>
            <a:xfrm>
              <a:off x="2745951" y="2531356"/>
              <a:ext cx="398629" cy="246221"/>
            </a:xfrm>
            <a:prstGeom prst="rect">
              <a:avLst/>
            </a:prstGeom>
            <a:noFill/>
          </p:spPr>
          <p:txBody>
            <a:bodyPr wrap="none" rtlCol="0">
              <a:spAutoFit/>
            </a:bodyPr>
            <a:lstStyle/>
            <a:p>
              <a:r>
                <a:rPr lang="en-US" sz="1000" b="1" dirty="0" smtClean="0"/>
                <a:t>234</a:t>
              </a:r>
              <a:endParaRPr lang="en-US" sz="1000" b="1" dirty="0"/>
            </a:p>
          </p:txBody>
        </p:sp>
        <p:pic>
          <p:nvPicPr>
            <p:cNvPr id="28" name="Picture 3" descr="05-04-Calories"/>
            <p:cNvPicPr>
              <a:picLocks noChangeAspect="1" noChangeArrowheads="1"/>
            </p:cNvPicPr>
            <p:nvPr/>
          </p:nvPicPr>
          <p:blipFill>
            <a:blip r:embed="rId2"/>
            <a:srcRect l="71511" t="9790" r="8357" b="86242"/>
            <a:stretch>
              <a:fillRect/>
            </a:stretch>
          </p:blipFill>
          <p:spPr bwMode="auto">
            <a:xfrm>
              <a:off x="2787014" y="2789357"/>
              <a:ext cx="931925" cy="121338"/>
            </a:xfrm>
            <a:prstGeom prst="rect">
              <a:avLst/>
            </a:prstGeom>
            <a:noFill/>
            <a:ln w="9525">
              <a:noFill/>
              <a:miter lim="800000"/>
              <a:headEnd/>
              <a:tailEnd/>
            </a:ln>
          </p:spPr>
        </p:pic>
        <p:sp>
          <p:nvSpPr>
            <p:cNvPr id="29" name="TextBox 28"/>
            <p:cNvSpPr txBox="1"/>
            <p:nvPr/>
          </p:nvSpPr>
          <p:spPr>
            <a:xfrm>
              <a:off x="2704716" y="2729272"/>
              <a:ext cx="398629" cy="246221"/>
            </a:xfrm>
            <a:prstGeom prst="rect">
              <a:avLst/>
            </a:prstGeom>
            <a:noFill/>
          </p:spPr>
          <p:txBody>
            <a:bodyPr wrap="none" rtlCol="0">
              <a:spAutoFit/>
            </a:bodyPr>
            <a:lstStyle/>
            <a:p>
              <a:r>
                <a:rPr lang="en-US" sz="1000" b="1" dirty="0" smtClean="0"/>
                <a:t>184</a:t>
              </a:r>
              <a:endParaRPr lang="en-US" sz="1000" b="1" dirty="0"/>
            </a:p>
          </p:txBody>
        </p:sp>
        <p:pic>
          <p:nvPicPr>
            <p:cNvPr id="30" name="Picture 3" descr="05-04-Calories"/>
            <p:cNvPicPr>
              <a:picLocks noChangeAspect="1" noChangeArrowheads="1"/>
            </p:cNvPicPr>
            <p:nvPr/>
          </p:nvPicPr>
          <p:blipFill>
            <a:blip r:embed="rId2"/>
            <a:srcRect l="71511" t="9790" r="8357" b="86242"/>
            <a:stretch>
              <a:fillRect/>
            </a:stretch>
          </p:blipFill>
          <p:spPr bwMode="auto">
            <a:xfrm>
              <a:off x="2754026" y="2979027"/>
              <a:ext cx="931925" cy="121338"/>
            </a:xfrm>
            <a:prstGeom prst="rect">
              <a:avLst/>
            </a:prstGeom>
            <a:noFill/>
            <a:ln w="9525">
              <a:noFill/>
              <a:miter lim="800000"/>
              <a:headEnd/>
              <a:tailEnd/>
            </a:ln>
          </p:spPr>
        </p:pic>
        <p:sp>
          <p:nvSpPr>
            <p:cNvPr id="31" name="TextBox 30"/>
            <p:cNvSpPr txBox="1"/>
            <p:nvPr/>
          </p:nvSpPr>
          <p:spPr>
            <a:xfrm>
              <a:off x="2671728" y="2918942"/>
              <a:ext cx="398629" cy="246221"/>
            </a:xfrm>
            <a:prstGeom prst="rect">
              <a:avLst/>
            </a:prstGeom>
            <a:noFill/>
          </p:spPr>
          <p:txBody>
            <a:bodyPr wrap="none" rtlCol="0">
              <a:spAutoFit/>
            </a:bodyPr>
            <a:lstStyle/>
            <a:p>
              <a:r>
                <a:rPr lang="en-US" sz="1000" b="1" dirty="0" smtClean="0"/>
                <a:t>130</a:t>
              </a:r>
            </a:p>
          </p:txBody>
        </p:sp>
        <p:pic>
          <p:nvPicPr>
            <p:cNvPr id="32" name="Picture 3" descr="05-04-Calories"/>
            <p:cNvPicPr>
              <a:picLocks noChangeArrowheads="1"/>
            </p:cNvPicPr>
            <p:nvPr/>
          </p:nvPicPr>
          <p:blipFill>
            <a:blip r:embed="rId2"/>
            <a:srcRect l="71511" t="9790" r="8357" b="86242"/>
            <a:stretch>
              <a:fillRect/>
            </a:stretch>
          </p:blipFill>
          <p:spPr bwMode="auto">
            <a:xfrm>
              <a:off x="4354482" y="3917090"/>
              <a:ext cx="532419" cy="123698"/>
            </a:xfrm>
            <a:prstGeom prst="rect">
              <a:avLst/>
            </a:prstGeom>
            <a:noFill/>
            <a:ln w="9525">
              <a:noFill/>
              <a:miter lim="800000"/>
              <a:headEnd/>
              <a:tailEnd/>
            </a:ln>
          </p:spPr>
        </p:pic>
        <p:sp>
          <p:nvSpPr>
            <p:cNvPr id="33" name="TextBox 32"/>
            <p:cNvSpPr txBox="1"/>
            <p:nvPr/>
          </p:nvSpPr>
          <p:spPr>
            <a:xfrm>
              <a:off x="4288163" y="3842549"/>
              <a:ext cx="469950" cy="246221"/>
            </a:xfrm>
            <a:prstGeom prst="rect">
              <a:avLst/>
            </a:prstGeom>
            <a:noFill/>
          </p:spPr>
          <p:txBody>
            <a:bodyPr wrap="none" rtlCol="0">
              <a:spAutoFit/>
            </a:bodyPr>
            <a:lstStyle/>
            <a:p>
              <a:r>
                <a:rPr lang="en-US" sz="1000" b="1" dirty="0" smtClean="0"/>
                <a:t>3620</a:t>
              </a:r>
              <a:endParaRPr lang="en-US" sz="1000" b="1" dirty="0"/>
            </a:p>
          </p:txBody>
        </p:sp>
        <p:pic>
          <p:nvPicPr>
            <p:cNvPr id="34" name="Picture 3" descr="05-04-Calories"/>
            <p:cNvPicPr>
              <a:picLocks noChangeArrowheads="1"/>
            </p:cNvPicPr>
            <p:nvPr/>
          </p:nvPicPr>
          <p:blipFill>
            <a:blip r:embed="rId2"/>
            <a:srcRect l="71511" t="9790" r="8357" b="86242"/>
            <a:stretch>
              <a:fillRect/>
            </a:stretch>
          </p:blipFill>
          <p:spPr bwMode="auto">
            <a:xfrm>
              <a:off x="3847113" y="4094229"/>
              <a:ext cx="532419" cy="123698"/>
            </a:xfrm>
            <a:prstGeom prst="rect">
              <a:avLst/>
            </a:prstGeom>
            <a:noFill/>
            <a:ln w="9525">
              <a:noFill/>
              <a:miter lim="800000"/>
              <a:headEnd/>
              <a:tailEnd/>
            </a:ln>
          </p:spPr>
        </p:pic>
        <p:sp>
          <p:nvSpPr>
            <p:cNvPr id="35" name="TextBox 34"/>
            <p:cNvSpPr txBox="1"/>
            <p:nvPr/>
          </p:nvSpPr>
          <p:spPr>
            <a:xfrm>
              <a:off x="3797288" y="4036182"/>
              <a:ext cx="469950" cy="246221"/>
            </a:xfrm>
            <a:prstGeom prst="rect">
              <a:avLst/>
            </a:prstGeom>
            <a:noFill/>
          </p:spPr>
          <p:txBody>
            <a:bodyPr wrap="none" rtlCol="0">
              <a:spAutoFit/>
            </a:bodyPr>
            <a:lstStyle/>
            <a:p>
              <a:r>
                <a:rPr lang="en-US" sz="1000" b="1" dirty="0" smtClean="0"/>
                <a:t>2505</a:t>
              </a:r>
              <a:endParaRPr lang="en-US" sz="1000" b="1" dirty="0"/>
            </a:p>
          </p:txBody>
        </p:sp>
        <p:pic>
          <p:nvPicPr>
            <p:cNvPr id="36" name="Picture 3" descr="05-04-Calories"/>
            <p:cNvPicPr>
              <a:picLocks noChangeArrowheads="1"/>
            </p:cNvPicPr>
            <p:nvPr/>
          </p:nvPicPr>
          <p:blipFill>
            <a:blip r:embed="rId2"/>
            <a:srcRect l="81666" t="2563" r="3904" b="93327"/>
            <a:stretch>
              <a:fillRect/>
            </a:stretch>
          </p:blipFill>
          <p:spPr bwMode="auto">
            <a:xfrm>
              <a:off x="2725501" y="3533467"/>
              <a:ext cx="2165043" cy="301158"/>
            </a:xfrm>
            <a:prstGeom prst="rect">
              <a:avLst/>
            </a:prstGeom>
            <a:noFill/>
            <a:ln w="9525">
              <a:noFill/>
              <a:miter lim="800000"/>
              <a:headEnd/>
              <a:tailEnd/>
            </a:ln>
          </p:spPr>
        </p:pic>
        <p:sp>
          <p:nvSpPr>
            <p:cNvPr id="37" name="TextBox 36"/>
            <p:cNvSpPr txBox="1"/>
            <p:nvPr/>
          </p:nvSpPr>
          <p:spPr>
            <a:xfrm>
              <a:off x="2704714" y="3471456"/>
              <a:ext cx="2115783" cy="400110"/>
            </a:xfrm>
            <a:prstGeom prst="rect">
              <a:avLst/>
            </a:prstGeom>
            <a:noFill/>
          </p:spPr>
          <p:txBody>
            <a:bodyPr wrap="none" rtlCol="0">
              <a:spAutoFit/>
            </a:bodyPr>
            <a:lstStyle/>
            <a:p>
              <a:pPr>
                <a:spcBef>
                  <a:spcPts val="0"/>
                </a:spcBef>
                <a:spcAft>
                  <a:spcPts val="0"/>
                </a:spcAft>
              </a:pPr>
              <a:r>
                <a:rPr lang="en-US" sz="1000" b="1" dirty="0" smtClean="0">
                  <a:solidFill>
                    <a:schemeClr val="accent3"/>
                  </a:solidFill>
                </a:rPr>
                <a:t>Energy (kJ) consumed per hour </a:t>
              </a:r>
            </a:p>
            <a:p>
              <a:pPr>
                <a:spcBef>
                  <a:spcPts val="0"/>
                </a:spcBef>
                <a:spcAft>
                  <a:spcPts val="0"/>
                </a:spcAft>
              </a:pPr>
              <a:r>
                <a:rPr lang="en-US" sz="1000" b="1" dirty="0" smtClean="0">
                  <a:solidFill>
                    <a:schemeClr val="accent3"/>
                  </a:solidFill>
                </a:rPr>
                <a:t>by a 70kg person*</a:t>
              </a:r>
              <a:endParaRPr lang="en-US" sz="1000" b="1" dirty="0">
                <a:solidFill>
                  <a:schemeClr val="accent3"/>
                </a:solidFill>
              </a:endParaRPr>
            </a:p>
          </p:txBody>
        </p:sp>
        <p:pic>
          <p:nvPicPr>
            <p:cNvPr id="38" name="Picture 3" descr="05-04-Calories"/>
            <p:cNvPicPr>
              <a:picLocks noChangeArrowheads="1"/>
            </p:cNvPicPr>
            <p:nvPr/>
          </p:nvPicPr>
          <p:blipFill>
            <a:blip r:embed="rId2"/>
            <a:srcRect l="71511" t="9790" r="8357" b="86242"/>
            <a:stretch>
              <a:fillRect/>
            </a:stretch>
          </p:blipFill>
          <p:spPr bwMode="auto">
            <a:xfrm>
              <a:off x="3715159" y="4267404"/>
              <a:ext cx="532419" cy="123698"/>
            </a:xfrm>
            <a:prstGeom prst="rect">
              <a:avLst/>
            </a:prstGeom>
            <a:noFill/>
            <a:ln w="9525">
              <a:noFill/>
              <a:miter lim="800000"/>
              <a:headEnd/>
              <a:tailEnd/>
            </a:ln>
          </p:spPr>
        </p:pic>
        <p:sp>
          <p:nvSpPr>
            <p:cNvPr id="39" name="TextBox 38"/>
            <p:cNvSpPr txBox="1"/>
            <p:nvPr/>
          </p:nvSpPr>
          <p:spPr>
            <a:xfrm>
              <a:off x="3648840" y="4192863"/>
              <a:ext cx="469950" cy="246221"/>
            </a:xfrm>
            <a:prstGeom prst="rect">
              <a:avLst/>
            </a:prstGeom>
            <a:noFill/>
          </p:spPr>
          <p:txBody>
            <a:bodyPr wrap="none" rtlCol="0">
              <a:spAutoFit/>
            </a:bodyPr>
            <a:lstStyle/>
            <a:p>
              <a:r>
                <a:rPr lang="en-US" sz="1000" b="1" dirty="0" smtClean="0"/>
                <a:t>2240</a:t>
              </a:r>
              <a:endParaRPr lang="en-US" sz="1000" b="1" dirty="0"/>
            </a:p>
          </p:txBody>
        </p:sp>
        <p:pic>
          <p:nvPicPr>
            <p:cNvPr id="40" name="Picture 3" descr="05-04-Calories"/>
            <p:cNvPicPr>
              <a:picLocks noChangeArrowheads="1"/>
            </p:cNvPicPr>
            <p:nvPr/>
          </p:nvPicPr>
          <p:blipFill>
            <a:blip r:embed="rId2"/>
            <a:srcRect l="71511" t="9790" r="8357" b="86242"/>
            <a:stretch>
              <a:fillRect/>
            </a:stretch>
          </p:blipFill>
          <p:spPr bwMode="auto">
            <a:xfrm>
              <a:off x="3682170" y="4457073"/>
              <a:ext cx="532419" cy="123698"/>
            </a:xfrm>
            <a:prstGeom prst="rect">
              <a:avLst/>
            </a:prstGeom>
            <a:noFill/>
            <a:ln w="9525">
              <a:noFill/>
              <a:miter lim="800000"/>
              <a:headEnd/>
              <a:tailEnd/>
            </a:ln>
          </p:spPr>
        </p:pic>
        <p:sp>
          <p:nvSpPr>
            <p:cNvPr id="41" name="TextBox 40"/>
            <p:cNvSpPr txBox="1"/>
            <p:nvPr/>
          </p:nvSpPr>
          <p:spPr>
            <a:xfrm>
              <a:off x="3615851" y="4382532"/>
              <a:ext cx="469950" cy="246221"/>
            </a:xfrm>
            <a:prstGeom prst="rect">
              <a:avLst/>
            </a:prstGeom>
            <a:noFill/>
          </p:spPr>
          <p:txBody>
            <a:bodyPr wrap="none" rtlCol="0">
              <a:spAutoFit/>
            </a:bodyPr>
            <a:lstStyle/>
            <a:p>
              <a:r>
                <a:rPr lang="en-US" sz="1000" b="1" dirty="0" smtClean="0"/>
                <a:t>2150</a:t>
              </a:r>
              <a:endParaRPr lang="en-US" sz="1000" b="1" dirty="0"/>
            </a:p>
          </p:txBody>
        </p:sp>
        <p:pic>
          <p:nvPicPr>
            <p:cNvPr id="42" name="Picture 3" descr="05-04-Calories"/>
            <p:cNvPicPr>
              <a:picLocks noChangeArrowheads="1"/>
            </p:cNvPicPr>
            <p:nvPr/>
          </p:nvPicPr>
          <p:blipFill>
            <a:blip r:embed="rId2"/>
            <a:srcRect l="71511" t="9790" r="8357" b="86242"/>
            <a:stretch>
              <a:fillRect/>
            </a:stretch>
          </p:blipFill>
          <p:spPr bwMode="auto">
            <a:xfrm>
              <a:off x="3080130" y="4622003"/>
              <a:ext cx="532419" cy="123698"/>
            </a:xfrm>
            <a:prstGeom prst="rect">
              <a:avLst/>
            </a:prstGeom>
            <a:noFill/>
            <a:ln w="9525">
              <a:noFill/>
              <a:miter lim="800000"/>
              <a:headEnd/>
              <a:tailEnd/>
            </a:ln>
          </p:spPr>
        </p:pic>
        <p:sp>
          <p:nvSpPr>
            <p:cNvPr id="43" name="TextBox 42"/>
            <p:cNvSpPr txBox="1"/>
            <p:nvPr/>
          </p:nvSpPr>
          <p:spPr>
            <a:xfrm>
              <a:off x="3013811" y="4547462"/>
              <a:ext cx="398629" cy="246221"/>
            </a:xfrm>
            <a:prstGeom prst="rect">
              <a:avLst/>
            </a:prstGeom>
            <a:noFill/>
          </p:spPr>
          <p:txBody>
            <a:bodyPr wrap="none" rtlCol="0">
              <a:spAutoFit/>
            </a:bodyPr>
            <a:lstStyle/>
            <a:p>
              <a:r>
                <a:rPr lang="en-US" sz="1000" b="1" dirty="0" smtClean="0"/>
                <a:t>845</a:t>
              </a:r>
              <a:endParaRPr lang="en-US" sz="1000" b="1" dirty="0"/>
            </a:p>
          </p:txBody>
        </p:sp>
        <p:pic>
          <p:nvPicPr>
            <p:cNvPr id="44" name="Picture 3" descr="05-04-Calories"/>
            <p:cNvPicPr>
              <a:picLocks noChangeArrowheads="1"/>
            </p:cNvPicPr>
            <p:nvPr/>
          </p:nvPicPr>
          <p:blipFill>
            <a:blip r:embed="rId2"/>
            <a:srcRect l="71511" t="9790" r="8357" b="86242"/>
            <a:stretch>
              <a:fillRect/>
            </a:stretch>
          </p:blipFill>
          <p:spPr bwMode="auto">
            <a:xfrm>
              <a:off x="3005905" y="4811674"/>
              <a:ext cx="532419" cy="123698"/>
            </a:xfrm>
            <a:prstGeom prst="rect">
              <a:avLst/>
            </a:prstGeom>
            <a:noFill/>
            <a:ln w="9525">
              <a:noFill/>
              <a:miter lim="800000"/>
              <a:headEnd/>
              <a:tailEnd/>
            </a:ln>
          </p:spPr>
        </p:pic>
        <p:sp>
          <p:nvSpPr>
            <p:cNvPr id="45" name="TextBox 44"/>
            <p:cNvSpPr txBox="1"/>
            <p:nvPr/>
          </p:nvSpPr>
          <p:spPr>
            <a:xfrm>
              <a:off x="2939586" y="4737133"/>
              <a:ext cx="391554" cy="246221"/>
            </a:xfrm>
            <a:prstGeom prst="rect">
              <a:avLst/>
            </a:prstGeom>
            <a:noFill/>
          </p:spPr>
          <p:txBody>
            <a:bodyPr wrap="none" rtlCol="0">
              <a:spAutoFit/>
            </a:bodyPr>
            <a:lstStyle/>
            <a:p>
              <a:r>
                <a:rPr lang="en-US" sz="1000" b="1" dirty="0" smtClean="0"/>
                <a:t>711</a:t>
              </a:r>
              <a:endParaRPr lang="en-US" sz="1000" b="1" dirty="0"/>
            </a:p>
          </p:txBody>
        </p:sp>
        <p:pic>
          <p:nvPicPr>
            <p:cNvPr id="46" name="Picture 3" descr="05-04-Calories"/>
            <p:cNvPicPr>
              <a:picLocks noChangeArrowheads="1"/>
            </p:cNvPicPr>
            <p:nvPr/>
          </p:nvPicPr>
          <p:blipFill>
            <a:blip r:embed="rId2"/>
            <a:srcRect l="71511" t="9790" r="8357" b="86242"/>
            <a:stretch>
              <a:fillRect/>
            </a:stretch>
          </p:blipFill>
          <p:spPr bwMode="auto">
            <a:xfrm>
              <a:off x="2981164" y="4993096"/>
              <a:ext cx="532419" cy="123698"/>
            </a:xfrm>
            <a:prstGeom prst="rect">
              <a:avLst/>
            </a:prstGeom>
            <a:noFill/>
            <a:ln w="9525">
              <a:noFill/>
              <a:miter lim="800000"/>
              <a:headEnd/>
              <a:tailEnd/>
            </a:ln>
          </p:spPr>
        </p:pic>
        <p:sp>
          <p:nvSpPr>
            <p:cNvPr id="47" name="TextBox 46"/>
            <p:cNvSpPr txBox="1"/>
            <p:nvPr/>
          </p:nvSpPr>
          <p:spPr>
            <a:xfrm>
              <a:off x="2914845" y="4918555"/>
              <a:ext cx="398629" cy="246221"/>
            </a:xfrm>
            <a:prstGeom prst="rect">
              <a:avLst/>
            </a:prstGeom>
            <a:noFill/>
          </p:spPr>
          <p:txBody>
            <a:bodyPr wrap="none" rtlCol="0">
              <a:spAutoFit/>
            </a:bodyPr>
            <a:lstStyle/>
            <a:p>
              <a:r>
                <a:rPr lang="en-US" sz="1000" b="1" dirty="0" smtClean="0"/>
                <a:t>660</a:t>
              </a:r>
              <a:endParaRPr lang="en-US" sz="1000" b="1" dirty="0"/>
            </a:p>
          </p:txBody>
        </p:sp>
        <p:pic>
          <p:nvPicPr>
            <p:cNvPr id="48" name="Picture 3" descr="05-04-Calories"/>
            <p:cNvPicPr>
              <a:picLocks noChangeArrowheads="1"/>
            </p:cNvPicPr>
            <p:nvPr/>
          </p:nvPicPr>
          <p:blipFill>
            <a:blip r:embed="rId2"/>
            <a:srcRect l="71511" t="9790" r="8357" b="86242"/>
            <a:stretch>
              <a:fillRect/>
            </a:stretch>
          </p:blipFill>
          <p:spPr bwMode="auto">
            <a:xfrm>
              <a:off x="2807975" y="5191012"/>
              <a:ext cx="532419" cy="123698"/>
            </a:xfrm>
            <a:prstGeom prst="rect">
              <a:avLst/>
            </a:prstGeom>
            <a:noFill/>
            <a:ln w="9525">
              <a:noFill/>
              <a:miter lim="800000"/>
              <a:headEnd/>
              <a:tailEnd/>
            </a:ln>
          </p:spPr>
        </p:pic>
        <p:sp>
          <p:nvSpPr>
            <p:cNvPr id="49" name="TextBox 48"/>
            <p:cNvSpPr txBox="1"/>
            <p:nvPr/>
          </p:nvSpPr>
          <p:spPr>
            <a:xfrm>
              <a:off x="2741656" y="5116471"/>
              <a:ext cx="398629" cy="246221"/>
            </a:xfrm>
            <a:prstGeom prst="rect">
              <a:avLst/>
            </a:prstGeom>
            <a:noFill/>
          </p:spPr>
          <p:txBody>
            <a:bodyPr wrap="none" rtlCol="0">
              <a:spAutoFit/>
            </a:bodyPr>
            <a:lstStyle/>
            <a:p>
              <a:r>
                <a:rPr lang="en-US" sz="1000" b="1" dirty="0" smtClean="0"/>
                <a:t>305</a:t>
              </a:r>
              <a:endParaRPr lang="en-US" sz="1000" b="1" dirty="0"/>
            </a:p>
          </p:txBody>
        </p:sp>
        <p:pic>
          <p:nvPicPr>
            <p:cNvPr id="50" name="Picture 3" descr="05-04-Calories"/>
            <p:cNvPicPr>
              <a:picLocks noChangeArrowheads="1"/>
            </p:cNvPicPr>
            <p:nvPr/>
          </p:nvPicPr>
          <p:blipFill>
            <a:blip r:embed="rId2"/>
            <a:srcRect l="71511" t="9790" r="8357" b="86242"/>
            <a:stretch>
              <a:fillRect/>
            </a:stretch>
          </p:blipFill>
          <p:spPr bwMode="auto">
            <a:xfrm>
              <a:off x="2807974" y="5372435"/>
              <a:ext cx="532419" cy="123698"/>
            </a:xfrm>
            <a:prstGeom prst="rect">
              <a:avLst/>
            </a:prstGeom>
            <a:noFill/>
            <a:ln w="9525">
              <a:noFill/>
              <a:miter lim="800000"/>
              <a:headEnd/>
              <a:tailEnd/>
            </a:ln>
          </p:spPr>
        </p:pic>
        <p:sp>
          <p:nvSpPr>
            <p:cNvPr id="51" name="TextBox 50"/>
            <p:cNvSpPr txBox="1"/>
            <p:nvPr/>
          </p:nvSpPr>
          <p:spPr>
            <a:xfrm>
              <a:off x="2741655" y="5297894"/>
              <a:ext cx="398629" cy="246221"/>
            </a:xfrm>
            <a:prstGeom prst="rect">
              <a:avLst/>
            </a:prstGeom>
            <a:noFill/>
          </p:spPr>
          <p:txBody>
            <a:bodyPr wrap="none" rtlCol="0">
              <a:spAutoFit/>
            </a:bodyPr>
            <a:lstStyle/>
            <a:p>
              <a:r>
                <a:rPr lang="en-US" sz="1000" b="1" dirty="0" smtClean="0"/>
                <a:t>255</a:t>
              </a:r>
              <a:endParaRPr lang="en-US" sz="1000" b="1" dirty="0"/>
            </a:p>
          </p:txBody>
        </p:sp>
        <p:pic>
          <p:nvPicPr>
            <p:cNvPr id="52" name="Picture 3" descr="05-04-Calories"/>
            <p:cNvPicPr>
              <a:picLocks noChangeArrowheads="1"/>
            </p:cNvPicPr>
            <p:nvPr/>
          </p:nvPicPr>
          <p:blipFill>
            <a:blip r:embed="rId2"/>
            <a:srcRect l="71511" t="9790" r="8357" b="86242"/>
            <a:stretch>
              <a:fillRect/>
            </a:stretch>
          </p:blipFill>
          <p:spPr bwMode="auto">
            <a:xfrm>
              <a:off x="2725502" y="5553860"/>
              <a:ext cx="532419" cy="123698"/>
            </a:xfrm>
            <a:prstGeom prst="rect">
              <a:avLst/>
            </a:prstGeom>
            <a:noFill/>
            <a:ln w="9525">
              <a:noFill/>
              <a:miter lim="800000"/>
              <a:headEnd/>
              <a:tailEnd/>
            </a:ln>
          </p:spPr>
        </p:pic>
        <p:sp>
          <p:nvSpPr>
            <p:cNvPr id="53" name="TextBox 52"/>
            <p:cNvSpPr txBox="1"/>
            <p:nvPr/>
          </p:nvSpPr>
          <p:spPr>
            <a:xfrm>
              <a:off x="2659183" y="5479319"/>
              <a:ext cx="391554" cy="246221"/>
            </a:xfrm>
            <a:prstGeom prst="rect">
              <a:avLst/>
            </a:prstGeom>
            <a:noFill/>
          </p:spPr>
          <p:txBody>
            <a:bodyPr wrap="none" rtlCol="0">
              <a:spAutoFit/>
            </a:bodyPr>
            <a:lstStyle/>
            <a:p>
              <a:r>
                <a:rPr lang="en-US" sz="1000" b="1" dirty="0" smtClean="0"/>
                <a:t>117</a:t>
              </a:r>
              <a:endParaRPr lang="en-US" sz="1000" b="1"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NZ"/>
              <a:t>Example</a:t>
            </a:r>
            <a:endParaRPr lang="en-US"/>
          </a:p>
        </p:txBody>
      </p:sp>
      <p:sp>
        <p:nvSpPr>
          <p:cNvPr id="772099" name="Rectangle 3"/>
          <p:cNvSpPr>
            <a:spLocks noGrp="1" noChangeArrowheads="1"/>
          </p:cNvSpPr>
          <p:nvPr>
            <p:ph type="body" idx="1"/>
          </p:nvPr>
        </p:nvSpPr>
        <p:spPr>
          <a:xfrm>
            <a:off x="304800" y="685800"/>
            <a:ext cx="8534400" cy="5241925"/>
          </a:xfrm>
        </p:spPr>
        <p:txBody>
          <a:bodyPr/>
          <a:lstStyle/>
          <a:p>
            <a:pPr eaLnBrk="1" hangingPunct="1"/>
            <a:r>
              <a:rPr lang="en-NZ"/>
              <a:t>Estimate how high a ladder could a 70kg person climb fuelled by a Cadbury Moro bar.</a:t>
            </a:r>
          </a:p>
          <a:p>
            <a:pPr lvl="1" eaLnBrk="1" hangingPunct="1"/>
            <a:r>
              <a:rPr lang="en-NZ"/>
              <a:t>assume muscle is 24% efficient</a:t>
            </a:r>
          </a:p>
          <a:p>
            <a:pPr lvl="1" eaLnBrk="1" hangingPunct="1"/>
            <a:r>
              <a:rPr lang="en-NZ"/>
              <a:t>nutritional content of a 65g moro bar is:</a:t>
            </a:r>
          </a:p>
          <a:p>
            <a:pPr lvl="2" eaLnBrk="1" hangingPunct="1"/>
            <a:r>
              <a:rPr lang="en-NZ"/>
              <a:t>10g fat, 45g sugar, 3g protein</a:t>
            </a:r>
          </a:p>
          <a:p>
            <a:pPr lvl="1" eaLnBrk="1" hangingPunct="1"/>
            <a:r>
              <a:rPr lang="en-NZ"/>
              <a:t>energy content of</a:t>
            </a:r>
          </a:p>
          <a:p>
            <a:pPr lvl="2" eaLnBrk="1" hangingPunct="1"/>
            <a:r>
              <a:rPr lang="en-NZ"/>
              <a:t>Fat: 39 kJ/g</a:t>
            </a:r>
          </a:p>
          <a:p>
            <a:pPr lvl="2" eaLnBrk="1" hangingPunct="1"/>
            <a:r>
              <a:rPr lang="en-NZ"/>
              <a:t>Glucose: 16 kJ/g</a:t>
            </a:r>
          </a:p>
          <a:p>
            <a:pPr lvl="2" eaLnBrk="1" hangingPunct="1"/>
            <a:r>
              <a:rPr lang="en-NZ"/>
              <a:t>Protein: 18 kJ/g</a:t>
            </a:r>
          </a:p>
          <a:p>
            <a:pPr lvl="1" eaLnBrk="1" hangingPunct="1"/>
            <a:r>
              <a:rPr lang="en-NZ"/>
              <a:t>you can assume acceleration due to gravity is 9.8m/s</a:t>
            </a:r>
            <a:r>
              <a:rPr lang="en-NZ" baseline="30000"/>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2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2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2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2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2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2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NZ"/>
              <a:t>Example, cont’d</a:t>
            </a:r>
            <a:endParaRPr lang="en-US"/>
          </a:p>
        </p:txBody>
      </p:sp>
      <p:sp>
        <p:nvSpPr>
          <p:cNvPr id="773123" name="Rectangle 3"/>
          <p:cNvSpPr>
            <a:spLocks noGrp="1" noChangeArrowheads="1"/>
          </p:cNvSpPr>
          <p:nvPr>
            <p:ph type="body" idx="1"/>
          </p:nvPr>
        </p:nvSpPr>
        <p:spPr>
          <a:xfrm>
            <a:off x="304800" y="685800"/>
            <a:ext cx="8534400" cy="5283200"/>
          </a:xfrm>
        </p:spPr>
        <p:txBody>
          <a:bodyPr/>
          <a:lstStyle/>
          <a:p>
            <a:pPr eaLnBrk="1" hangingPunct="1"/>
            <a:r>
              <a:rPr lang="en-NZ"/>
              <a:t>Calculation:</a:t>
            </a:r>
          </a:p>
          <a:p>
            <a:pPr eaLnBrk="1" hangingPunct="1"/>
            <a:r>
              <a:rPr lang="en-NZ"/>
              <a:t>Energy in moro bar:</a:t>
            </a:r>
          </a:p>
          <a:p>
            <a:pPr lvl="1" eaLnBrk="1" hangingPunct="1"/>
            <a:r>
              <a:rPr lang="en-NZ"/>
              <a:t>10g x 39kJ/g + 45g x 16kJ/g + 3 x 18kJ/g = 1164 kJ</a:t>
            </a:r>
          </a:p>
          <a:p>
            <a:pPr eaLnBrk="1" hangingPunct="1"/>
            <a:r>
              <a:rPr lang="en-NZ"/>
              <a:t>Energy required to climb 1 metre:</a:t>
            </a:r>
          </a:p>
          <a:p>
            <a:pPr lvl="1" eaLnBrk="1" hangingPunct="1"/>
            <a:r>
              <a:rPr lang="en-NZ"/>
              <a:t>Force = 70kg x 9.8m/s</a:t>
            </a:r>
            <a:r>
              <a:rPr lang="en-NZ" baseline="30000"/>
              <a:t>2 </a:t>
            </a:r>
            <a:r>
              <a:rPr lang="en-NZ"/>
              <a:t>= 686N</a:t>
            </a:r>
          </a:p>
          <a:p>
            <a:pPr lvl="1" eaLnBrk="1" hangingPunct="1"/>
            <a:r>
              <a:rPr lang="en-NZ"/>
              <a:t>Work done to climb 1m = 686 x 1 = 686J</a:t>
            </a:r>
          </a:p>
          <a:p>
            <a:pPr lvl="1" eaLnBrk="1" hangingPunct="1"/>
            <a:r>
              <a:rPr lang="en-NZ"/>
              <a:t>Energy expended at 24% efficiency = 686/0.24 = 2860J</a:t>
            </a:r>
          </a:p>
          <a:p>
            <a:pPr eaLnBrk="1" hangingPunct="1"/>
            <a:r>
              <a:rPr lang="en-NZ"/>
              <a:t>Total 1m climbs possible:</a:t>
            </a:r>
          </a:p>
          <a:p>
            <a:pPr lvl="1" eaLnBrk="1" hangingPunct="1"/>
            <a:r>
              <a:rPr lang="en-NZ"/>
              <a:t>1164 kJ / 2.86 kJ = 407m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31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3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3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3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3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312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Cellular Respiration</a:t>
            </a:r>
          </a:p>
        </p:txBody>
      </p:sp>
      <p:pic>
        <p:nvPicPr>
          <p:cNvPr id="83971" name="Picture 3" descr="06-UN-Oxidation-L"/>
          <p:cNvPicPr>
            <a:picLocks noChangeAspect="1" noChangeArrowheads="1"/>
          </p:cNvPicPr>
          <p:nvPr/>
        </p:nvPicPr>
        <p:blipFill>
          <a:blip r:embed="rId2"/>
          <a:srcRect/>
          <a:stretch>
            <a:fillRect/>
          </a:stretch>
        </p:blipFill>
        <p:spPr bwMode="auto">
          <a:xfrm>
            <a:off x="550863" y="1382713"/>
            <a:ext cx="7610475" cy="1781175"/>
          </a:xfrm>
          <a:prstGeom prst="rect">
            <a:avLst/>
          </a:prstGeom>
          <a:noFill/>
          <a:ln w="9525">
            <a:noFill/>
            <a:miter lim="800000"/>
            <a:headEnd/>
            <a:tailEnd/>
          </a:ln>
        </p:spPr>
      </p:pic>
      <p:grpSp>
        <p:nvGrpSpPr>
          <p:cNvPr id="83972" name="Group 4"/>
          <p:cNvGrpSpPr>
            <a:grpSpLocks/>
          </p:cNvGrpSpPr>
          <p:nvPr/>
        </p:nvGrpSpPr>
        <p:grpSpPr bwMode="auto">
          <a:xfrm>
            <a:off x="3771900" y="863600"/>
            <a:ext cx="5054600" cy="3254375"/>
            <a:chOff x="2376" y="544"/>
            <a:chExt cx="3184" cy="2050"/>
          </a:xfrm>
        </p:grpSpPr>
        <p:sp>
          <p:nvSpPr>
            <p:cNvPr id="83974" name="Line 5"/>
            <p:cNvSpPr>
              <a:spLocks noChangeShapeType="1"/>
            </p:cNvSpPr>
            <p:nvPr/>
          </p:nvSpPr>
          <p:spPr bwMode="auto">
            <a:xfrm flipV="1">
              <a:off x="2384" y="728"/>
              <a:ext cx="512" cy="48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3975" name="Line 6"/>
            <p:cNvSpPr>
              <a:spLocks noChangeShapeType="1"/>
            </p:cNvSpPr>
            <p:nvPr/>
          </p:nvSpPr>
          <p:spPr bwMode="auto">
            <a:xfrm>
              <a:off x="2376" y="1384"/>
              <a:ext cx="520" cy="56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3976" name="Line 7"/>
            <p:cNvSpPr>
              <a:spLocks noChangeShapeType="1"/>
            </p:cNvSpPr>
            <p:nvPr/>
          </p:nvSpPr>
          <p:spPr bwMode="auto">
            <a:xfrm>
              <a:off x="4864" y="1720"/>
              <a:ext cx="0" cy="504"/>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3977" name="Text Box 8"/>
            <p:cNvSpPr txBox="1">
              <a:spLocks noChangeArrowheads="1"/>
            </p:cNvSpPr>
            <p:nvPr/>
          </p:nvSpPr>
          <p:spPr bwMode="auto">
            <a:xfrm>
              <a:off x="2896" y="544"/>
              <a:ext cx="1208" cy="306"/>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a:t>Heat Energy</a:t>
              </a:r>
            </a:p>
          </p:txBody>
        </p:sp>
        <p:sp>
          <p:nvSpPr>
            <p:cNvPr id="83978" name="Text Box 9"/>
            <p:cNvSpPr txBox="1">
              <a:spLocks noChangeArrowheads="1"/>
            </p:cNvSpPr>
            <p:nvPr/>
          </p:nvSpPr>
          <p:spPr bwMode="auto">
            <a:xfrm>
              <a:off x="2896" y="1864"/>
              <a:ext cx="1208" cy="306"/>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a:t>Heat Energy</a:t>
              </a:r>
            </a:p>
          </p:txBody>
        </p:sp>
        <p:sp>
          <p:nvSpPr>
            <p:cNvPr id="83979" name="Text Box 10"/>
            <p:cNvSpPr txBox="1">
              <a:spLocks noChangeArrowheads="1"/>
            </p:cNvSpPr>
            <p:nvPr/>
          </p:nvSpPr>
          <p:spPr bwMode="auto">
            <a:xfrm>
              <a:off x="4184" y="2288"/>
              <a:ext cx="1376" cy="306"/>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a:t>Cellular Work</a:t>
              </a:r>
            </a:p>
          </p:txBody>
        </p:sp>
      </p:grpSp>
      <p:sp>
        <p:nvSpPr>
          <p:cNvPr id="451595" name="Text Box 11"/>
          <p:cNvSpPr txBox="1">
            <a:spLocks noChangeArrowheads="1"/>
          </p:cNvSpPr>
          <p:nvPr/>
        </p:nvSpPr>
        <p:spPr bwMode="auto">
          <a:xfrm>
            <a:off x="279400" y="4699000"/>
            <a:ext cx="8280400" cy="1552575"/>
          </a:xfrm>
          <a:prstGeom prst="rect">
            <a:avLst/>
          </a:prstGeom>
          <a:noFill/>
          <a:ln w="28575">
            <a:noFill/>
            <a:miter lim="800000"/>
            <a:headEnd/>
            <a:tailEnd/>
          </a:ln>
        </p:spPr>
        <p:txBody>
          <a:bodyPr>
            <a:prstTxWarp prst="textNoShape">
              <a:avLst/>
            </a:prstTxWarp>
            <a:spAutoFit/>
          </a:bodyPr>
          <a:lstStyle/>
          <a:p>
            <a:pPr algn="l">
              <a:spcBef>
                <a:spcPct val="50000"/>
              </a:spcBef>
            </a:pPr>
            <a:r>
              <a:rPr lang="en-US"/>
              <a:t>About 40% of the chemical energy harnessed from food molecules is used for cellular work and the rest generates body heat. Cellular respiration will be covered in detail in subsequent lectures.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5"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NZ"/>
              <a:t>Thermodynamics of Biological Systems</a:t>
            </a:r>
            <a:endParaRPr lang="en-US"/>
          </a:p>
        </p:txBody>
      </p:sp>
      <p:sp>
        <p:nvSpPr>
          <p:cNvPr id="656387" name="Rectangle 3"/>
          <p:cNvSpPr>
            <a:spLocks noGrp="1" noChangeArrowheads="1"/>
          </p:cNvSpPr>
          <p:nvPr>
            <p:ph type="body" idx="1"/>
          </p:nvPr>
        </p:nvSpPr>
        <p:spPr>
          <a:xfrm>
            <a:off x="304800" y="685800"/>
            <a:ext cx="8534400" cy="3235325"/>
          </a:xfrm>
        </p:spPr>
        <p:txBody>
          <a:bodyPr/>
          <a:lstStyle/>
          <a:p>
            <a:pPr eaLnBrk="1" hangingPunct="1"/>
            <a:r>
              <a:rPr lang="en-NZ"/>
              <a:t>Biological systems exchange heat and matter with their surroundings</a:t>
            </a:r>
          </a:p>
          <a:p>
            <a:pPr lvl="1" eaLnBrk="1" hangingPunct="1"/>
            <a:r>
              <a:rPr lang="en-NZ"/>
              <a:t>open systems</a:t>
            </a:r>
          </a:p>
          <a:p>
            <a:pPr eaLnBrk="1" hangingPunct="1"/>
            <a:r>
              <a:rPr lang="en-NZ"/>
              <a:t>Biological systems operate under conditions of</a:t>
            </a:r>
          </a:p>
          <a:p>
            <a:pPr lvl="1" eaLnBrk="1" hangingPunct="1"/>
            <a:r>
              <a:rPr lang="en-NZ"/>
              <a:t>constant temperature (37</a:t>
            </a:r>
            <a:r>
              <a:rPr lang="en-US">
                <a:ea typeface="Arial" pitchFamily="-65" charset="0"/>
                <a:cs typeface="Arial" pitchFamily="-65" charset="0"/>
              </a:rPr>
              <a:t>°C)</a:t>
            </a:r>
          </a:p>
          <a:p>
            <a:pPr lvl="1" eaLnBrk="1" hangingPunct="1"/>
            <a:r>
              <a:rPr lang="en-US">
                <a:ea typeface="Arial" pitchFamily="-65" charset="0"/>
                <a:cs typeface="Arial" pitchFamily="-65" charset="0"/>
              </a:rPr>
              <a:t>constant pressure (1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NZ"/>
              <a:t>Thermodynamics of Biological Systems</a:t>
            </a:r>
            <a:endParaRPr lang="en-US"/>
          </a:p>
        </p:txBody>
      </p:sp>
      <p:sp>
        <p:nvSpPr>
          <p:cNvPr id="662531" name="Rectangle 3"/>
          <p:cNvSpPr>
            <a:spLocks noGrp="1" noChangeArrowheads="1"/>
          </p:cNvSpPr>
          <p:nvPr>
            <p:ph type="body" idx="1"/>
          </p:nvPr>
        </p:nvSpPr>
        <p:spPr>
          <a:xfrm>
            <a:off x="304800" y="685800"/>
            <a:ext cx="8534400" cy="5537200"/>
          </a:xfrm>
        </p:spPr>
        <p:txBody>
          <a:bodyPr/>
          <a:lstStyle/>
          <a:p>
            <a:pPr eaLnBrk="1" hangingPunct="1"/>
            <a:r>
              <a:rPr lang="en-NZ"/>
              <a:t>Under what conditions does a biochemical reaction occur spontaneously?</a:t>
            </a:r>
          </a:p>
          <a:p>
            <a:pPr eaLnBrk="1" hangingPunct="1">
              <a:buFont typeface="Times New Roman" pitchFamily="-65" charset="0"/>
              <a:buNone/>
            </a:pPr>
            <a:r>
              <a:rPr lang="en-NZ">
                <a:ea typeface="Arial" pitchFamily="-65" charset="0"/>
                <a:cs typeface="Arial" pitchFamily="-65" charset="0"/>
              </a:rPr>
              <a:t>	Reminder: Enthalpy change </a:t>
            </a:r>
            <a:r>
              <a:rPr lang="el-GR">
                <a:ea typeface="Arial" pitchFamily="-65" charset="0"/>
                <a:cs typeface="Arial" pitchFamily="-65" charset="0"/>
              </a:rPr>
              <a:t>Δ</a:t>
            </a:r>
            <a:r>
              <a:rPr lang="en-NZ">
                <a:ea typeface="Arial" pitchFamily="-65" charset="0"/>
                <a:cs typeface="Arial" pitchFamily="-65" charset="0"/>
              </a:rPr>
              <a:t>H is the maximum amount of thermal energy that can be released for the reaction at constant pressure</a:t>
            </a:r>
            <a:r>
              <a:rPr lang="en-NZ"/>
              <a:t> </a:t>
            </a:r>
          </a:p>
          <a:p>
            <a:pPr eaLnBrk="1" hangingPunct="1"/>
            <a:r>
              <a:rPr lang="en-NZ"/>
              <a:t>Does </a:t>
            </a:r>
            <a:r>
              <a:rPr lang="el-GR">
                <a:ea typeface="Arial" pitchFamily="-65" charset="0"/>
                <a:cs typeface="Arial" pitchFamily="-65" charset="0"/>
              </a:rPr>
              <a:t>Δ</a:t>
            </a:r>
            <a:r>
              <a:rPr lang="en-NZ">
                <a:ea typeface="Arial" pitchFamily="-65" charset="0"/>
                <a:cs typeface="Arial" pitchFamily="-65" charset="0"/>
              </a:rPr>
              <a:t>H tell us if a reaction will go?</a:t>
            </a:r>
            <a:endParaRPr lang="en-NZ"/>
          </a:p>
          <a:p>
            <a:pPr eaLnBrk="1" hangingPunct="1">
              <a:buFont typeface="Times New Roman" pitchFamily="-65" charset="0"/>
              <a:buNone/>
            </a:pPr>
            <a:r>
              <a:rPr lang="en-NZ"/>
              <a:t>	Reminder: </a:t>
            </a:r>
            <a:r>
              <a:rPr lang="el-GR">
                <a:ea typeface="Arial" pitchFamily="-65" charset="0"/>
                <a:cs typeface="Arial" pitchFamily="-65" charset="0"/>
              </a:rPr>
              <a:t>Δ</a:t>
            </a:r>
            <a:r>
              <a:rPr lang="en-NZ">
                <a:ea typeface="Arial" pitchFamily="-65" charset="0"/>
                <a:cs typeface="Arial" pitchFamily="-65" charset="0"/>
              </a:rPr>
              <a:t>U = U</a:t>
            </a:r>
            <a:r>
              <a:rPr lang="en-NZ" baseline="-25000">
                <a:ea typeface="Arial" pitchFamily="-65" charset="0"/>
                <a:cs typeface="Arial" pitchFamily="-65" charset="0"/>
              </a:rPr>
              <a:t>final</a:t>
            </a:r>
            <a:r>
              <a:rPr lang="en-NZ">
                <a:ea typeface="Arial" pitchFamily="-65" charset="0"/>
                <a:cs typeface="Arial" pitchFamily="-65" charset="0"/>
              </a:rPr>
              <a:t> – U</a:t>
            </a:r>
            <a:r>
              <a:rPr lang="en-NZ" baseline="-25000">
                <a:ea typeface="Arial" pitchFamily="-65" charset="0"/>
                <a:cs typeface="Arial" pitchFamily="-65" charset="0"/>
              </a:rPr>
              <a:t>initial</a:t>
            </a:r>
            <a:r>
              <a:rPr lang="en-NZ">
                <a:ea typeface="Arial" pitchFamily="-65" charset="0"/>
                <a:cs typeface="Arial" pitchFamily="-65" charset="0"/>
              </a:rPr>
              <a:t> = q + w</a:t>
            </a:r>
          </a:p>
          <a:p>
            <a:pPr lvl="1" eaLnBrk="1" hangingPunct="1"/>
            <a:r>
              <a:rPr lang="el-GR">
                <a:ea typeface="Arial" pitchFamily="-65" charset="0"/>
                <a:cs typeface="Arial" pitchFamily="-65" charset="0"/>
              </a:rPr>
              <a:t>Δ</a:t>
            </a:r>
            <a:r>
              <a:rPr lang="en-NZ">
                <a:ea typeface="Arial" pitchFamily="-65" charset="0"/>
                <a:cs typeface="Arial" pitchFamily="-65" charset="0"/>
              </a:rPr>
              <a:t>H &lt; 0: exothermic reactions release heat</a:t>
            </a:r>
          </a:p>
          <a:p>
            <a:pPr lvl="1" eaLnBrk="1" hangingPunct="1"/>
            <a:r>
              <a:rPr lang="el-GR">
                <a:ea typeface="Arial" pitchFamily="-65" charset="0"/>
                <a:cs typeface="Arial" pitchFamily="-65" charset="0"/>
              </a:rPr>
              <a:t>Δ</a:t>
            </a:r>
            <a:r>
              <a:rPr lang="en-NZ">
                <a:ea typeface="Arial" pitchFamily="-65" charset="0"/>
                <a:cs typeface="Arial" pitchFamily="-65" charset="0"/>
              </a:rPr>
              <a:t>H &gt; 0: endothermic reactions absorb heat</a:t>
            </a:r>
          </a:p>
          <a:p>
            <a:pPr eaLnBrk="1" hangingPunct="1"/>
            <a:r>
              <a:rPr lang="en-NZ">
                <a:ea typeface="Arial" pitchFamily="-65" charset="0"/>
                <a:cs typeface="Arial" pitchFamily="-65" charset="0"/>
              </a:rPr>
              <a:t>But some endothermic reactions are spontaneous, so </a:t>
            </a:r>
            <a:r>
              <a:rPr lang="el-GR">
                <a:ea typeface="Arial" pitchFamily="-65" charset="0"/>
                <a:cs typeface="Arial" pitchFamily="-65" charset="0"/>
              </a:rPr>
              <a:t>Δ</a:t>
            </a:r>
            <a:r>
              <a:rPr lang="en-NZ">
                <a:ea typeface="Arial" pitchFamily="-65" charset="0"/>
                <a:cs typeface="Arial" pitchFamily="-65" charset="0"/>
              </a:rPr>
              <a:t>H is not sufficient to determine whether a reaction will go. </a:t>
            </a:r>
            <a:endParaRPr lang="el-GR">
              <a:ea typeface="Arial" pitchFamily="-65" charset="0"/>
              <a:cs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y-GB" dirty="0"/>
              <a:t>Data for the calculations</a:t>
            </a:r>
            <a:endParaRPr lang="en-US" dirty="0"/>
          </a:p>
        </p:txBody>
      </p:sp>
      <p:sp>
        <p:nvSpPr>
          <p:cNvPr id="35843" name="Rectangle 3"/>
          <p:cNvSpPr>
            <a:spLocks noGrp="1" noChangeArrowheads="1"/>
          </p:cNvSpPr>
          <p:nvPr>
            <p:ph type="body" idx="1"/>
          </p:nvPr>
        </p:nvSpPr>
        <p:spPr>
          <a:xfrm>
            <a:off x="293688" y="830263"/>
            <a:ext cx="8534400" cy="5786200"/>
          </a:xfrm>
        </p:spPr>
        <p:txBody>
          <a:bodyPr/>
          <a:lstStyle/>
          <a:p>
            <a:pPr eaLnBrk="1" hangingPunct="1"/>
            <a:r>
              <a:rPr lang="cy-GB" sz="2000" dirty="0"/>
              <a:t>Distance: 658 km</a:t>
            </a:r>
          </a:p>
          <a:p>
            <a:pPr eaLnBrk="1" hangingPunct="1">
              <a:buFont typeface="Times New Roman" pitchFamily="-65" charset="0"/>
              <a:buNone/>
            </a:pPr>
            <a:r>
              <a:rPr lang="cy-GB" sz="2000" b="1" dirty="0"/>
              <a:t>By Air:</a:t>
            </a:r>
            <a:endParaRPr lang="cy-GB" sz="2000" dirty="0"/>
          </a:p>
          <a:p>
            <a:pPr eaLnBrk="1" hangingPunct="1"/>
            <a:r>
              <a:rPr lang="cy-GB" sz="2000" dirty="0"/>
              <a:t>Airbus, A320, 128 passengers</a:t>
            </a:r>
          </a:p>
          <a:p>
            <a:pPr eaLnBrk="1" hangingPunct="1"/>
            <a:r>
              <a:rPr lang="cy-GB" sz="2000" dirty="0"/>
              <a:t>3,500</a:t>
            </a:r>
            <a:r>
              <a:rPr lang="cy-GB" sz="2000" dirty="0" smtClean="0"/>
              <a:t> </a:t>
            </a:r>
            <a:r>
              <a:rPr lang="cy-GB" sz="2000" dirty="0" smtClean="0">
                <a:solidFill>
                  <a:srgbClr val="000000"/>
                </a:solidFill>
              </a:rPr>
              <a:t>kg</a:t>
            </a:r>
            <a:r>
              <a:rPr lang="cy-GB" sz="2000" dirty="0" smtClean="0"/>
              <a:t> </a:t>
            </a:r>
            <a:r>
              <a:rPr lang="cy-GB" sz="2000" dirty="0"/>
              <a:t>of jet fuel AKL-WGN</a:t>
            </a:r>
          </a:p>
          <a:p>
            <a:pPr eaLnBrk="1" hangingPunct="1"/>
            <a:r>
              <a:rPr lang="cy-GB" sz="2000" dirty="0"/>
              <a:t>Jet Fuel; energy value = 36.8 </a:t>
            </a:r>
            <a:r>
              <a:rPr lang="cy-GB" sz="2000" dirty="0" smtClean="0"/>
              <a:t>x10</a:t>
            </a:r>
            <a:r>
              <a:rPr lang="cy-GB" sz="2000" baseline="30000" dirty="0" smtClean="0"/>
              <a:t>6</a:t>
            </a:r>
            <a:r>
              <a:rPr lang="cy-GB" sz="2000" dirty="0" smtClean="0"/>
              <a:t> </a:t>
            </a:r>
            <a:r>
              <a:rPr lang="cy-GB" sz="2000" dirty="0"/>
              <a:t>J/litre; density = 0.802 kg/litre.</a:t>
            </a:r>
          </a:p>
          <a:p>
            <a:pPr eaLnBrk="1" hangingPunct="1">
              <a:buFont typeface="Times New Roman" pitchFamily="-65" charset="0"/>
              <a:buNone/>
            </a:pPr>
            <a:r>
              <a:rPr lang="cy-GB" sz="2000" b="1" dirty="0"/>
              <a:t>By Bicycle:</a:t>
            </a:r>
          </a:p>
          <a:p>
            <a:pPr eaLnBrk="1" hangingPunct="1"/>
            <a:r>
              <a:rPr lang="cy-GB" sz="2000" dirty="0"/>
              <a:t>Average Energy required,</a:t>
            </a:r>
            <a:r>
              <a:rPr lang="cy-GB" sz="2000" dirty="0" smtClean="0"/>
              <a:t> 80 </a:t>
            </a:r>
            <a:r>
              <a:rPr lang="cy-GB" sz="2000" dirty="0"/>
              <a:t>kg person: </a:t>
            </a:r>
          </a:p>
          <a:p>
            <a:pPr lvl="1" eaLnBrk="1" hangingPunct="1"/>
            <a:r>
              <a:rPr lang="cy-GB" sz="2000" dirty="0"/>
              <a:t>2,000 kJ/hour </a:t>
            </a:r>
            <a:r>
              <a:rPr lang="cy-GB" sz="2000" dirty="0" smtClean="0"/>
              <a:t>cycling moderately</a:t>
            </a:r>
          </a:p>
          <a:p>
            <a:pPr lvl="1" eaLnBrk="1" hangingPunct="1"/>
            <a:r>
              <a:rPr lang="cy-GB" sz="2000" dirty="0"/>
              <a:t>292 kJ/hour resting</a:t>
            </a:r>
          </a:p>
          <a:p>
            <a:pPr eaLnBrk="1" hangingPunct="1"/>
            <a:r>
              <a:rPr lang="cy-GB" sz="2000" dirty="0"/>
              <a:t>Assume it will </a:t>
            </a:r>
            <a:r>
              <a:rPr lang="cy-GB" sz="2000" dirty="0">
                <a:solidFill>
                  <a:srgbClr val="000000"/>
                </a:solidFill>
              </a:rPr>
              <a:t>take</a:t>
            </a:r>
            <a:r>
              <a:rPr lang="cy-GB" sz="2000" dirty="0" smtClean="0">
                <a:solidFill>
                  <a:srgbClr val="000000"/>
                </a:solidFill>
              </a:rPr>
              <a:t> 4 days and 3 nights </a:t>
            </a:r>
            <a:r>
              <a:rPr lang="cy-GB" sz="2000" dirty="0" smtClean="0"/>
              <a:t>to cycle, </a:t>
            </a:r>
            <a:r>
              <a:rPr lang="cy-GB" sz="2000" dirty="0"/>
              <a:t>cycling for</a:t>
            </a:r>
            <a:r>
              <a:rPr lang="cy-GB" sz="2000" dirty="0" smtClean="0"/>
              <a:t> 8 </a:t>
            </a:r>
            <a:r>
              <a:rPr lang="cy-GB" sz="2000" dirty="0"/>
              <a:t>hours</a:t>
            </a:r>
            <a:r>
              <a:rPr lang="cy-GB" sz="2000" dirty="0" smtClean="0"/>
              <a:t> during each day</a:t>
            </a:r>
            <a:r>
              <a:rPr lang="cy-GB" sz="2000" dirty="0"/>
              <a:t>. </a:t>
            </a:r>
          </a:p>
          <a:p>
            <a:pPr eaLnBrk="1" hangingPunct="1"/>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NZ"/>
              <a:t>Thermodynamics of Biological Systems</a:t>
            </a:r>
            <a:endParaRPr lang="en-US"/>
          </a:p>
        </p:txBody>
      </p:sp>
      <p:sp>
        <p:nvSpPr>
          <p:cNvPr id="663555" name="Rectangle 3"/>
          <p:cNvSpPr>
            <a:spLocks noGrp="1" noChangeArrowheads="1"/>
          </p:cNvSpPr>
          <p:nvPr>
            <p:ph type="body" idx="1"/>
          </p:nvPr>
        </p:nvSpPr>
        <p:spPr>
          <a:xfrm>
            <a:off x="285750" y="685800"/>
            <a:ext cx="7762875" cy="4203700"/>
          </a:xfrm>
        </p:spPr>
        <p:txBody>
          <a:bodyPr/>
          <a:lstStyle/>
          <a:p>
            <a:pPr eaLnBrk="1" hangingPunct="1"/>
            <a:r>
              <a:rPr lang="en-NZ">
                <a:ea typeface="Arial" pitchFamily="-65" charset="0"/>
                <a:cs typeface="Arial" pitchFamily="-65" charset="0"/>
              </a:rPr>
              <a:t>Consider a gas released into a vacuum: </a:t>
            </a:r>
          </a:p>
          <a:p>
            <a:pPr lvl="1" eaLnBrk="1" hangingPunct="1"/>
            <a:r>
              <a:rPr lang="en-NZ">
                <a:ea typeface="Arial" pitchFamily="-65" charset="0"/>
                <a:cs typeface="Arial" pitchFamily="-65" charset="0"/>
              </a:rPr>
              <a:t>the gas spontaneously expands into the volume, while the total energy is unchanged</a:t>
            </a:r>
          </a:p>
          <a:p>
            <a:pPr lvl="1" eaLnBrk="1" hangingPunct="1"/>
            <a:r>
              <a:rPr lang="en-NZ">
                <a:ea typeface="Arial" pitchFamily="-65" charset="0"/>
                <a:cs typeface="Arial" pitchFamily="-65" charset="0"/>
              </a:rPr>
              <a:t>but the disorder of the system increases</a:t>
            </a:r>
          </a:p>
          <a:p>
            <a:pPr eaLnBrk="1" hangingPunct="1"/>
            <a:r>
              <a:rPr lang="en-NZ">
                <a:ea typeface="Arial" pitchFamily="-65" charset="0"/>
                <a:cs typeface="Arial" pitchFamily="-65" charset="0"/>
              </a:rPr>
              <a:t>Consider a block of ice melting at room temperature:</a:t>
            </a:r>
          </a:p>
          <a:p>
            <a:pPr lvl="1" eaLnBrk="1" hangingPunct="1"/>
            <a:r>
              <a:rPr lang="en-NZ">
                <a:ea typeface="Arial" pitchFamily="-65" charset="0"/>
                <a:cs typeface="Arial" pitchFamily="-65" charset="0"/>
              </a:rPr>
              <a:t>A spontaneous, but endothermic process (heat is removed from surrounding air)</a:t>
            </a:r>
          </a:p>
          <a:p>
            <a:pPr lvl="1" eaLnBrk="1" hangingPunct="1"/>
            <a:r>
              <a:rPr lang="en-NZ">
                <a:ea typeface="Arial" pitchFamily="-65" charset="0"/>
                <a:cs typeface="Arial" pitchFamily="-65" charset="0"/>
              </a:rPr>
              <a:t>liquid water is more disordered than solid ice</a:t>
            </a:r>
          </a:p>
        </p:txBody>
      </p:sp>
      <p:graphicFrame>
        <p:nvGraphicFramePr>
          <p:cNvPr id="87042" name="Object 2"/>
          <p:cNvGraphicFramePr>
            <a:graphicFrameLocks noChangeAspect="1"/>
          </p:cNvGraphicFramePr>
          <p:nvPr/>
        </p:nvGraphicFramePr>
        <p:xfrm>
          <a:off x="3810000" y="2946400"/>
          <a:ext cx="914400" cy="198438"/>
        </p:xfrm>
        <a:graphic>
          <a:graphicData uri="http://schemas.openxmlformats.org/presentationml/2006/ole">
            <p:oleObj spid="_x0000_s87042" name="Equation" r:id="rId3" imgW="914400" imgH="198720" progId="Equation.DSMT4">
              <p:embed/>
            </p:oleObj>
          </a:graphicData>
        </a:graphic>
      </p:graphicFrame>
      <p:pic>
        <p:nvPicPr>
          <p:cNvPr id="663561" name="Picture 9" descr="evenbox"/>
          <p:cNvPicPr>
            <a:picLocks noChangeAspect="1" noChangeArrowheads="1"/>
          </p:cNvPicPr>
          <p:nvPr/>
        </p:nvPicPr>
        <p:blipFill>
          <a:blip r:embed="rId4"/>
          <a:srcRect/>
          <a:stretch>
            <a:fillRect/>
          </a:stretch>
        </p:blipFill>
        <p:spPr bwMode="auto">
          <a:xfrm>
            <a:off x="7858125" y="1906588"/>
            <a:ext cx="1266825" cy="881062"/>
          </a:xfrm>
          <a:prstGeom prst="rect">
            <a:avLst/>
          </a:prstGeom>
          <a:noFill/>
          <a:ln w="9525">
            <a:noFill/>
            <a:miter lim="800000"/>
            <a:headEnd/>
            <a:tailEnd/>
          </a:ln>
        </p:spPr>
      </p:pic>
      <p:grpSp>
        <p:nvGrpSpPr>
          <p:cNvPr id="87046" name="Group 11"/>
          <p:cNvGrpSpPr>
            <a:grpSpLocks noChangeAspect="1"/>
          </p:cNvGrpSpPr>
          <p:nvPr/>
        </p:nvGrpSpPr>
        <p:grpSpPr bwMode="auto">
          <a:xfrm>
            <a:off x="7861300" y="887413"/>
            <a:ext cx="1263650" cy="877887"/>
            <a:chOff x="4009" y="1231"/>
            <a:chExt cx="1590" cy="1104"/>
          </a:xfrm>
        </p:grpSpPr>
        <p:pic>
          <p:nvPicPr>
            <p:cNvPr id="87049" name="Picture 8" descr="unevenbox"/>
            <p:cNvPicPr>
              <a:picLocks noChangeAspect="1" noChangeArrowheads="1"/>
            </p:cNvPicPr>
            <p:nvPr/>
          </p:nvPicPr>
          <p:blipFill>
            <a:blip r:embed="rId5"/>
            <a:srcRect/>
            <a:stretch>
              <a:fillRect/>
            </a:stretch>
          </p:blipFill>
          <p:spPr bwMode="gray">
            <a:xfrm>
              <a:off x="4009" y="1231"/>
              <a:ext cx="1590" cy="1104"/>
            </a:xfrm>
            <a:prstGeom prst="rect">
              <a:avLst/>
            </a:prstGeom>
            <a:noFill/>
            <a:ln w="9525">
              <a:noFill/>
              <a:miter lim="800000"/>
              <a:headEnd/>
              <a:tailEnd/>
            </a:ln>
          </p:spPr>
        </p:pic>
        <p:sp>
          <p:nvSpPr>
            <p:cNvPr id="87050" name="Rectangle 10"/>
            <p:cNvSpPr>
              <a:spLocks noChangeAspect="1" noChangeArrowheads="1"/>
            </p:cNvSpPr>
            <p:nvPr/>
          </p:nvSpPr>
          <p:spPr bwMode="gray">
            <a:xfrm>
              <a:off x="5148" y="1836"/>
              <a:ext cx="126" cy="192"/>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sp>
        <p:nvSpPr>
          <p:cNvPr id="663564" name="Text Box 12"/>
          <p:cNvSpPr txBox="1">
            <a:spLocks noChangeArrowheads="1"/>
          </p:cNvSpPr>
          <p:nvPr/>
        </p:nvSpPr>
        <p:spPr bwMode="auto">
          <a:xfrm>
            <a:off x="517525" y="5600700"/>
            <a:ext cx="7940675" cy="485775"/>
          </a:xfrm>
          <a:prstGeom prst="rect">
            <a:avLst/>
          </a:prstGeom>
          <a:noFill/>
          <a:ln w="28575">
            <a:solidFill>
              <a:schemeClr val="tx1"/>
            </a:solidFill>
            <a:miter lim="800000"/>
            <a:headEnd/>
            <a:tailEnd/>
          </a:ln>
        </p:spPr>
        <p:txBody>
          <a:bodyPr>
            <a:prstTxWarp prst="textNoShape">
              <a:avLst/>
            </a:prstTxWarp>
            <a:spAutoFit/>
          </a:bodyPr>
          <a:lstStyle/>
          <a:p>
            <a:r>
              <a:rPr lang="en-NZ"/>
              <a:t>‘Entropy’ is a measure of how disordered a system is</a:t>
            </a:r>
          </a:p>
        </p:txBody>
      </p:sp>
      <p:pic>
        <p:nvPicPr>
          <p:cNvPr id="663565" name="Picture 13" descr="s4"/>
          <p:cNvPicPr>
            <a:picLocks noChangeAspect="1" noChangeArrowheads="1"/>
          </p:cNvPicPr>
          <p:nvPr/>
        </p:nvPicPr>
        <p:blipFill>
          <a:blip r:embed="rId6"/>
          <a:srcRect t="14122" b="7634"/>
          <a:stretch>
            <a:fillRect/>
          </a:stretch>
        </p:blipFill>
        <p:spPr bwMode="auto">
          <a:xfrm>
            <a:off x="7343775" y="3933825"/>
            <a:ext cx="1743075"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5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5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355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355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35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64"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NZ"/>
              <a:t>Gibbs Free Energy</a:t>
            </a:r>
            <a:endParaRPr lang="en-US"/>
          </a:p>
        </p:txBody>
      </p:sp>
      <p:sp>
        <p:nvSpPr>
          <p:cNvPr id="665603" name="Rectangle 3"/>
          <p:cNvSpPr>
            <a:spLocks noGrp="1" noChangeArrowheads="1"/>
          </p:cNvSpPr>
          <p:nvPr>
            <p:ph type="body" idx="1"/>
          </p:nvPr>
        </p:nvSpPr>
        <p:spPr>
          <a:xfrm>
            <a:off x="304800" y="685800"/>
            <a:ext cx="8534400" cy="2393950"/>
          </a:xfrm>
        </p:spPr>
        <p:txBody>
          <a:bodyPr/>
          <a:lstStyle/>
          <a:p>
            <a:pPr eaLnBrk="1" hangingPunct="1"/>
            <a:r>
              <a:rPr lang="en-NZ">
                <a:ea typeface="Arial" pitchFamily="-65" charset="0"/>
                <a:cs typeface="Arial" pitchFamily="-65" charset="0"/>
              </a:rPr>
              <a:t>For processes occurring at constant temperature T and pressure, we combine the Enthalpy change </a:t>
            </a:r>
            <a:r>
              <a:rPr lang="el-GR">
                <a:ea typeface="Arial" pitchFamily="-65" charset="0"/>
                <a:cs typeface="Arial" pitchFamily="-65" charset="0"/>
              </a:rPr>
              <a:t>Δ</a:t>
            </a:r>
            <a:r>
              <a:rPr lang="en-NZ">
                <a:ea typeface="Arial" pitchFamily="-65" charset="0"/>
                <a:cs typeface="Arial" pitchFamily="-65" charset="0"/>
              </a:rPr>
              <a:t>H and the Entropy change </a:t>
            </a:r>
            <a:r>
              <a:rPr lang="el-GR">
                <a:ea typeface="Arial" pitchFamily="-65" charset="0"/>
                <a:cs typeface="Arial" pitchFamily="-65" charset="0"/>
              </a:rPr>
              <a:t>Δ</a:t>
            </a:r>
            <a:r>
              <a:rPr lang="en-NZ">
                <a:ea typeface="Arial" pitchFamily="-65" charset="0"/>
                <a:cs typeface="Arial" pitchFamily="-65" charset="0"/>
              </a:rPr>
              <a:t>S in the Gibbs Free Energy change</a:t>
            </a:r>
          </a:p>
          <a:p>
            <a:pPr lvl="1" eaLnBrk="1" hangingPunct="1">
              <a:buFont typeface="Times New Roman" pitchFamily="-65" charset="0"/>
              <a:buNone/>
            </a:pPr>
            <a:r>
              <a:rPr lang="en-NZ">
                <a:ea typeface="Arial" pitchFamily="-65" charset="0"/>
                <a:cs typeface="Arial" pitchFamily="-65" charset="0"/>
              </a:rPr>
              <a:t>	</a:t>
            </a:r>
            <a:r>
              <a:rPr lang="el-GR">
                <a:ea typeface="Arial" pitchFamily="-65" charset="0"/>
                <a:cs typeface="Arial" pitchFamily="-65" charset="0"/>
              </a:rPr>
              <a:t>Δ</a:t>
            </a:r>
            <a:r>
              <a:rPr lang="en-NZ">
                <a:ea typeface="Arial" pitchFamily="-65" charset="0"/>
                <a:cs typeface="Arial" pitchFamily="-65" charset="0"/>
              </a:rPr>
              <a:t>G = </a:t>
            </a:r>
            <a:r>
              <a:rPr lang="el-GR">
                <a:ea typeface="Arial" pitchFamily="-65" charset="0"/>
                <a:cs typeface="Arial" pitchFamily="-65" charset="0"/>
              </a:rPr>
              <a:t>Δ</a:t>
            </a:r>
            <a:r>
              <a:rPr lang="en-NZ">
                <a:ea typeface="Arial" pitchFamily="-65" charset="0"/>
                <a:cs typeface="Arial" pitchFamily="-65" charset="0"/>
              </a:rPr>
              <a:t>H – T</a:t>
            </a:r>
            <a:r>
              <a:rPr lang="el-GR">
                <a:ea typeface="Arial" pitchFamily="-65" charset="0"/>
                <a:cs typeface="Arial" pitchFamily="-65" charset="0"/>
              </a:rPr>
              <a:t>Δ</a:t>
            </a:r>
            <a:r>
              <a:rPr lang="en-NZ">
                <a:ea typeface="Arial" pitchFamily="-65" charset="0"/>
                <a:cs typeface="Arial" pitchFamily="-65" charset="0"/>
              </a:rPr>
              <a:t>S</a:t>
            </a:r>
            <a:endParaRPr lang="el-GR">
              <a:ea typeface="Arial" pitchFamily="-65" charset="0"/>
              <a:cs typeface="Arial" pitchFamily="-65" charset="0"/>
            </a:endParaRPr>
          </a:p>
          <a:p>
            <a:pPr eaLnBrk="1" hangingPunct="1"/>
            <a:endParaRPr lang="en-US"/>
          </a:p>
        </p:txBody>
      </p:sp>
      <p:sp>
        <p:nvSpPr>
          <p:cNvPr id="665604" name="Text Box 4"/>
          <p:cNvSpPr txBox="1">
            <a:spLocks noChangeArrowheads="1"/>
          </p:cNvSpPr>
          <p:nvPr/>
        </p:nvSpPr>
        <p:spPr bwMode="auto">
          <a:xfrm>
            <a:off x="1050925" y="2743200"/>
            <a:ext cx="6816725" cy="850900"/>
          </a:xfrm>
          <a:prstGeom prst="rect">
            <a:avLst/>
          </a:prstGeom>
          <a:noFill/>
          <a:ln w="28575">
            <a:solidFill>
              <a:schemeClr val="tx1"/>
            </a:solidFill>
            <a:miter lim="800000"/>
            <a:headEnd/>
            <a:tailEnd/>
          </a:ln>
        </p:spPr>
        <p:txBody>
          <a:bodyPr>
            <a:prstTxWarp prst="textNoShape">
              <a:avLst/>
            </a:prstTxWarp>
            <a:spAutoFit/>
          </a:bodyPr>
          <a:lstStyle/>
          <a:p>
            <a:r>
              <a:rPr lang="el-GR"/>
              <a:t>Δ</a:t>
            </a:r>
            <a:r>
              <a:rPr lang="en-NZ"/>
              <a:t>G ≤ 0 for a spontaneously occurring reaction at constant temperature and pressure</a:t>
            </a:r>
          </a:p>
        </p:txBody>
      </p:sp>
      <p:sp>
        <p:nvSpPr>
          <p:cNvPr id="665606" name="Rectangle 6"/>
          <p:cNvSpPr>
            <a:spLocks noChangeArrowheads="1"/>
          </p:cNvSpPr>
          <p:nvPr/>
        </p:nvSpPr>
        <p:spPr bwMode="auto">
          <a:xfrm>
            <a:off x="301625" y="3835400"/>
            <a:ext cx="8534400" cy="2320925"/>
          </a:xfrm>
          <a:prstGeom prst="rect">
            <a:avLst/>
          </a:prstGeom>
          <a:noFill/>
          <a:ln w="9525">
            <a:noFill/>
            <a:miter lim="800000"/>
            <a:headEnd/>
            <a:tailEnd/>
          </a:ln>
        </p:spPr>
        <p:txBody>
          <a:bodyPr>
            <a:prstTxWarp prst="textNoShape">
              <a:avLst/>
            </a:prstTxWarp>
            <a:spAutoFit/>
          </a:bodyPr>
          <a:lstStyle/>
          <a:p>
            <a:pPr marL="342900" indent="-342900" algn="l">
              <a:spcBef>
                <a:spcPct val="35000"/>
              </a:spcBef>
              <a:buFont typeface="Times New Roman" pitchFamily="-65" charset="0"/>
              <a:buChar char="•"/>
            </a:pPr>
            <a:r>
              <a:rPr lang="en-NZ"/>
              <a:t>Gibbs Free Energy is the ‘potential energy’ for biochemical reactions</a:t>
            </a:r>
          </a:p>
          <a:p>
            <a:pPr marL="342900" indent="-342900" algn="l">
              <a:spcBef>
                <a:spcPct val="35000"/>
              </a:spcBef>
              <a:buFont typeface="Times New Roman" pitchFamily="-65" charset="0"/>
              <a:buChar char="•"/>
            </a:pPr>
            <a:r>
              <a:rPr lang="en-NZ"/>
              <a:t>Reactions with </a:t>
            </a:r>
            <a:r>
              <a:rPr lang="el-GR">
                <a:ea typeface="Arial" pitchFamily="-65" charset="0"/>
                <a:cs typeface="Arial" pitchFamily="-65" charset="0"/>
              </a:rPr>
              <a:t>Δ</a:t>
            </a:r>
            <a:r>
              <a:rPr lang="en-NZ">
                <a:ea typeface="Arial" pitchFamily="-65" charset="0"/>
                <a:cs typeface="Arial" pitchFamily="-65" charset="0"/>
              </a:rPr>
              <a:t>G ≤ 0 (‘exergonic’) occur spontaneously</a:t>
            </a:r>
          </a:p>
          <a:p>
            <a:pPr marL="342900" indent="-342900" algn="l">
              <a:spcBef>
                <a:spcPct val="35000"/>
              </a:spcBef>
              <a:buFont typeface="Times New Roman" pitchFamily="-65" charset="0"/>
              <a:buChar char="•"/>
            </a:pPr>
            <a:r>
              <a:rPr lang="en-NZ">
                <a:ea typeface="Arial" pitchFamily="-65" charset="0"/>
                <a:cs typeface="Arial" pitchFamily="-65" charset="0"/>
              </a:rPr>
              <a:t>Reactions with </a:t>
            </a:r>
            <a:r>
              <a:rPr lang="el-GR">
                <a:ea typeface="Arial" pitchFamily="-65" charset="0"/>
                <a:cs typeface="Arial" pitchFamily="-65" charset="0"/>
              </a:rPr>
              <a:t>Δ</a:t>
            </a:r>
            <a:r>
              <a:rPr lang="en-NZ">
                <a:ea typeface="Arial" pitchFamily="-65" charset="0"/>
                <a:cs typeface="Arial" pitchFamily="-65" charset="0"/>
              </a:rPr>
              <a:t>G &gt; 0 (‘endergonic’) must be driven by input of free energy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0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4"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NZ"/>
              <a:t>Gibbs Free Energy</a:t>
            </a:r>
            <a:endParaRPr lang="en-US"/>
          </a:p>
        </p:txBody>
      </p:sp>
      <p:sp>
        <p:nvSpPr>
          <p:cNvPr id="667651" name="Rectangle 3"/>
          <p:cNvSpPr>
            <a:spLocks noGrp="1" noChangeArrowheads="1"/>
          </p:cNvSpPr>
          <p:nvPr>
            <p:ph type="body" idx="1"/>
          </p:nvPr>
        </p:nvSpPr>
        <p:spPr>
          <a:xfrm>
            <a:off x="304800" y="685800"/>
            <a:ext cx="8534400" cy="4829014"/>
          </a:xfrm>
        </p:spPr>
        <p:txBody>
          <a:bodyPr/>
          <a:lstStyle/>
          <a:p>
            <a:pPr eaLnBrk="1" hangingPunct="1"/>
            <a:r>
              <a:rPr lang="en-NZ" dirty="0"/>
              <a:t>Some biologically important reactions are exergonic:</a:t>
            </a:r>
          </a:p>
          <a:p>
            <a:pPr eaLnBrk="1" hangingPunct="1">
              <a:spcBef>
                <a:spcPct val="25000"/>
              </a:spcBef>
              <a:spcAft>
                <a:spcPct val="10000"/>
              </a:spcAft>
              <a:buFont typeface="Times New Roman" pitchFamily="-65" charset="0"/>
              <a:buNone/>
            </a:pPr>
            <a:r>
              <a:rPr lang="en-NZ" sz="2000" dirty="0"/>
              <a:t>	e.g. combustion of glucose</a:t>
            </a:r>
          </a:p>
          <a:p>
            <a:pPr lvl="1" eaLnBrk="1" hangingPunct="1">
              <a:spcBef>
                <a:spcPct val="25000"/>
              </a:spcBef>
              <a:spcAft>
                <a:spcPct val="10000"/>
              </a:spcAft>
              <a:buFont typeface="Times New Roman" pitchFamily="-65" charset="0"/>
              <a:buNone/>
            </a:pPr>
            <a:r>
              <a:rPr lang="en-NZ" sz="2000" dirty="0"/>
              <a:t>C</a:t>
            </a:r>
            <a:r>
              <a:rPr lang="en-NZ" sz="2000" baseline="-25000" dirty="0"/>
              <a:t>6</a:t>
            </a:r>
            <a:r>
              <a:rPr lang="en-NZ" sz="2000" dirty="0"/>
              <a:t>H</a:t>
            </a:r>
            <a:r>
              <a:rPr lang="en-NZ" sz="2000" baseline="-25000" dirty="0"/>
              <a:t>12</a:t>
            </a:r>
            <a:r>
              <a:rPr lang="en-NZ" sz="2000" dirty="0"/>
              <a:t>O</a:t>
            </a:r>
            <a:r>
              <a:rPr lang="en-NZ" sz="2000" baseline="-25000" dirty="0"/>
              <a:t>6</a:t>
            </a:r>
            <a:r>
              <a:rPr lang="en-NZ" sz="2000" dirty="0"/>
              <a:t> + 6O</a:t>
            </a:r>
            <a:r>
              <a:rPr lang="en-NZ" sz="2000" baseline="-25000" dirty="0"/>
              <a:t>2</a:t>
            </a:r>
            <a:r>
              <a:rPr lang="en-NZ" sz="2000" dirty="0"/>
              <a:t> </a:t>
            </a:r>
            <a:r>
              <a:rPr lang="en-NZ" sz="2000" dirty="0">
                <a:ea typeface="Arial" pitchFamily="-65" charset="0"/>
                <a:cs typeface="Arial" pitchFamily="-65" charset="0"/>
              </a:rPr>
              <a:t>→ 6CO</a:t>
            </a:r>
            <a:r>
              <a:rPr lang="en-NZ" sz="2000" baseline="-25000" dirty="0">
                <a:ea typeface="Arial" pitchFamily="-65" charset="0"/>
                <a:cs typeface="Arial" pitchFamily="-65" charset="0"/>
              </a:rPr>
              <a:t>2</a:t>
            </a:r>
            <a:r>
              <a:rPr lang="en-NZ" sz="2000" dirty="0">
                <a:ea typeface="Arial" pitchFamily="-65" charset="0"/>
                <a:cs typeface="Arial" pitchFamily="-65" charset="0"/>
              </a:rPr>
              <a:t> + 6H</a:t>
            </a:r>
            <a:r>
              <a:rPr lang="en-NZ" sz="2000" baseline="-25000" dirty="0">
                <a:ea typeface="Arial" pitchFamily="-65" charset="0"/>
                <a:cs typeface="Arial" pitchFamily="-65" charset="0"/>
              </a:rPr>
              <a:t>2</a:t>
            </a:r>
            <a:r>
              <a:rPr lang="en-NZ" sz="2000" dirty="0">
                <a:ea typeface="Arial" pitchFamily="-65" charset="0"/>
                <a:cs typeface="Arial" pitchFamily="-65" charset="0"/>
              </a:rPr>
              <a:t>O</a:t>
            </a:r>
          </a:p>
          <a:p>
            <a:pPr lvl="1" eaLnBrk="1" hangingPunct="1">
              <a:spcBef>
                <a:spcPct val="25000"/>
              </a:spcBef>
              <a:spcAft>
                <a:spcPct val="10000"/>
              </a:spcAft>
              <a:buFont typeface="Times New Roman" pitchFamily="-65" charset="0"/>
              <a:buNone/>
            </a:pPr>
            <a:r>
              <a:rPr lang="el-GR" sz="2000" dirty="0">
                <a:ea typeface="Arial" pitchFamily="-65" charset="0"/>
                <a:cs typeface="Arial" pitchFamily="-65" charset="0"/>
              </a:rPr>
              <a:t>Δ</a:t>
            </a:r>
            <a:r>
              <a:rPr lang="en-NZ" sz="2000" dirty="0">
                <a:ea typeface="Arial" pitchFamily="-65" charset="0"/>
                <a:cs typeface="Arial" pitchFamily="-65" charset="0"/>
              </a:rPr>
              <a:t>H =</a:t>
            </a:r>
            <a:r>
              <a:rPr lang="en-NZ" sz="2000" dirty="0" smtClean="0">
                <a:ea typeface="Arial" pitchFamily="-65" charset="0"/>
                <a:cs typeface="Arial" pitchFamily="-65" charset="0"/>
              </a:rPr>
              <a:t> −2808 </a:t>
            </a:r>
            <a:r>
              <a:rPr lang="en-NZ" sz="2000" dirty="0">
                <a:ea typeface="Arial" pitchFamily="-65" charset="0"/>
                <a:cs typeface="Arial" pitchFamily="-65" charset="0"/>
              </a:rPr>
              <a:t>kJ/mol  </a:t>
            </a:r>
          </a:p>
          <a:p>
            <a:pPr lvl="1" eaLnBrk="1" hangingPunct="1">
              <a:spcBef>
                <a:spcPct val="25000"/>
              </a:spcBef>
              <a:spcAft>
                <a:spcPct val="10000"/>
              </a:spcAft>
              <a:buFont typeface="Times New Roman" pitchFamily="-65" charset="0"/>
              <a:buNone/>
            </a:pPr>
            <a:r>
              <a:rPr lang="el-GR" sz="2000" dirty="0">
                <a:ea typeface="Arial" pitchFamily="-65" charset="0"/>
                <a:cs typeface="Arial" pitchFamily="-65" charset="0"/>
              </a:rPr>
              <a:t>Δ</a:t>
            </a:r>
            <a:r>
              <a:rPr lang="en-NZ" sz="2000" dirty="0">
                <a:ea typeface="Arial" pitchFamily="-65" charset="0"/>
                <a:cs typeface="Arial" pitchFamily="-65" charset="0"/>
              </a:rPr>
              <a:t>G =</a:t>
            </a:r>
            <a:r>
              <a:rPr lang="en-NZ" sz="2000" dirty="0" smtClean="0">
                <a:ea typeface="Arial" pitchFamily="-65" charset="0"/>
                <a:cs typeface="Arial" pitchFamily="-65" charset="0"/>
              </a:rPr>
              <a:t> −2862 </a:t>
            </a:r>
            <a:r>
              <a:rPr lang="en-NZ" sz="2000" dirty="0">
                <a:ea typeface="Arial" pitchFamily="-65" charset="0"/>
                <a:cs typeface="Arial" pitchFamily="-65" charset="0"/>
              </a:rPr>
              <a:t>kJ/mol</a:t>
            </a:r>
          </a:p>
          <a:p>
            <a:pPr lvl="1" eaLnBrk="1" hangingPunct="1">
              <a:spcBef>
                <a:spcPct val="25000"/>
              </a:spcBef>
              <a:spcAft>
                <a:spcPct val="10000"/>
              </a:spcAft>
              <a:buNone/>
            </a:pPr>
            <a:r>
              <a:rPr lang="en-NZ" sz="2000" dirty="0">
                <a:ea typeface="Arial" pitchFamily="-65" charset="0"/>
                <a:cs typeface="Arial" pitchFamily="-65" charset="0"/>
              </a:rPr>
              <a:t>i.e. increase in entropy provides 54 kJ/mol free energy</a:t>
            </a:r>
          </a:p>
          <a:p>
            <a:pPr eaLnBrk="1" hangingPunct="1"/>
            <a:r>
              <a:rPr lang="en-NZ" dirty="0">
                <a:ea typeface="Arial" pitchFamily="-65" charset="0"/>
                <a:cs typeface="Arial" pitchFamily="-65" charset="0"/>
              </a:rPr>
              <a:t>Some are endergonic:</a:t>
            </a:r>
          </a:p>
          <a:p>
            <a:pPr eaLnBrk="1" hangingPunct="1">
              <a:spcBef>
                <a:spcPct val="25000"/>
              </a:spcBef>
              <a:spcAft>
                <a:spcPct val="10000"/>
              </a:spcAft>
              <a:buFont typeface="Times New Roman" pitchFamily="-65" charset="0"/>
              <a:buNone/>
            </a:pPr>
            <a:r>
              <a:rPr lang="en-NZ" dirty="0">
                <a:ea typeface="Arial" pitchFamily="-65" charset="0"/>
                <a:cs typeface="Arial" pitchFamily="-65" charset="0"/>
              </a:rPr>
              <a:t>	</a:t>
            </a:r>
            <a:r>
              <a:rPr lang="en-NZ" sz="2000" dirty="0">
                <a:ea typeface="Arial" pitchFamily="-65" charset="0"/>
                <a:cs typeface="Arial" pitchFamily="-65" charset="0"/>
              </a:rPr>
              <a:t>e.g. two simple (monosaccharide) sugars are combined in the sugar cane plant to produce a disaccharide sugar</a:t>
            </a:r>
          </a:p>
          <a:p>
            <a:pPr lvl="1" eaLnBrk="1" hangingPunct="1">
              <a:spcBef>
                <a:spcPct val="25000"/>
              </a:spcBef>
              <a:spcAft>
                <a:spcPct val="10000"/>
              </a:spcAft>
              <a:buFont typeface="Times New Roman" pitchFamily="-65" charset="0"/>
              <a:buNone/>
            </a:pPr>
            <a:r>
              <a:rPr lang="en-NZ" sz="2000" dirty="0">
                <a:ea typeface="Arial" pitchFamily="-65" charset="0"/>
                <a:cs typeface="Arial" pitchFamily="-65" charset="0"/>
              </a:rPr>
              <a:t>glucose + fructose → sucrose + H</a:t>
            </a:r>
            <a:r>
              <a:rPr lang="en-NZ" sz="2000" baseline="-25000" dirty="0">
                <a:ea typeface="Arial" pitchFamily="-65" charset="0"/>
                <a:cs typeface="Arial" pitchFamily="-65" charset="0"/>
              </a:rPr>
              <a:t>2</a:t>
            </a:r>
            <a:r>
              <a:rPr lang="en-NZ" sz="2000" dirty="0">
                <a:ea typeface="Arial" pitchFamily="-65" charset="0"/>
                <a:cs typeface="Arial" pitchFamily="-65" charset="0"/>
              </a:rPr>
              <a:t>O</a:t>
            </a:r>
          </a:p>
          <a:p>
            <a:pPr lvl="1" eaLnBrk="1" hangingPunct="1">
              <a:spcBef>
                <a:spcPct val="25000"/>
              </a:spcBef>
              <a:spcAft>
                <a:spcPct val="10000"/>
              </a:spcAft>
              <a:buFont typeface="Times New Roman" pitchFamily="-65" charset="0"/>
              <a:buNone/>
            </a:pPr>
            <a:r>
              <a:rPr lang="el-GR" sz="2000" dirty="0">
                <a:ea typeface="Arial" pitchFamily="-65" charset="0"/>
                <a:cs typeface="Arial" pitchFamily="-65" charset="0"/>
              </a:rPr>
              <a:t>Δ</a:t>
            </a:r>
            <a:r>
              <a:rPr lang="en-NZ" sz="2000" dirty="0">
                <a:ea typeface="Arial" pitchFamily="-65" charset="0"/>
                <a:cs typeface="Arial" pitchFamily="-65" charset="0"/>
              </a:rPr>
              <a:t>G = +23 kJ/mol</a:t>
            </a:r>
          </a:p>
        </p:txBody>
      </p:sp>
      <p:pic>
        <p:nvPicPr>
          <p:cNvPr id="89092" name="Picture 4" descr="Sugar_Cane_m454039"/>
          <p:cNvPicPr>
            <a:picLocks noChangeAspect="1" noChangeArrowheads="1"/>
          </p:cNvPicPr>
          <p:nvPr/>
        </p:nvPicPr>
        <p:blipFill>
          <a:blip r:embed="rId2"/>
          <a:srcRect/>
          <a:stretch>
            <a:fillRect/>
          </a:stretch>
        </p:blipFill>
        <p:spPr bwMode="auto">
          <a:xfrm>
            <a:off x="6496050" y="4327525"/>
            <a:ext cx="2571750" cy="243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765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765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765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t>ATP – The Energy Currency</a:t>
            </a:r>
          </a:p>
        </p:txBody>
      </p:sp>
      <p:sp>
        <p:nvSpPr>
          <p:cNvPr id="453635" name="Rectangle 3"/>
          <p:cNvSpPr>
            <a:spLocks noGrp="1" noChangeArrowheads="1"/>
          </p:cNvSpPr>
          <p:nvPr>
            <p:ph type="body" idx="1"/>
          </p:nvPr>
        </p:nvSpPr>
        <p:spPr>
          <a:xfrm>
            <a:off x="304800" y="685800"/>
            <a:ext cx="8534400" cy="3817938"/>
          </a:xfrm>
        </p:spPr>
        <p:txBody>
          <a:bodyPr/>
          <a:lstStyle/>
          <a:p>
            <a:pPr marL="0" indent="0" eaLnBrk="1" hangingPunct="1">
              <a:spcBef>
                <a:spcPct val="35000"/>
              </a:spcBef>
              <a:buFont typeface="Times New Roman" pitchFamily="-65" charset="0"/>
              <a:buNone/>
            </a:pPr>
            <a:r>
              <a:rPr lang="en-US"/>
              <a:t>Endergonic reactions must have energy supplied in order for them to take place. </a:t>
            </a:r>
          </a:p>
          <a:p>
            <a:pPr marL="0" indent="0" eaLnBrk="1" hangingPunct="1">
              <a:spcBef>
                <a:spcPct val="35000"/>
              </a:spcBef>
              <a:buFont typeface="Times New Roman" pitchFamily="-65" charset="0"/>
              <a:buNone/>
            </a:pPr>
            <a:r>
              <a:rPr lang="en-US"/>
              <a:t>The chemical energy stored in the structures of carbohydrate and fat molecules must be released to supply working cells. Carbohydrates and fats can not directly supply energy to the cell. </a:t>
            </a:r>
          </a:p>
          <a:p>
            <a:pPr marL="0" indent="0" eaLnBrk="1" hangingPunct="1">
              <a:buFont typeface="Times New Roman" pitchFamily="-65" charset="0"/>
              <a:buNone/>
            </a:pPr>
            <a:r>
              <a:rPr lang="en-US"/>
              <a:t>The process of cellular respiration breaks down these molecules releasing their energy by making the energy carrier ATP.</a:t>
            </a:r>
          </a:p>
        </p:txBody>
      </p:sp>
      <p:sp>
        <p:nvSpPr>
          <p:cNvPr id="453636" name="Text Box 4"/>
          <p:cNvSpPr txBox="1">
            <a:spLocks noChangeArrowheads="1"/>
          </p:cNvSpPr>
          <p:nvPr/>
        </p:nvSpPr>
        <p:spPr bwMode="auto">
          <a:xfrm>
            <a:off x="374650" y="4781550"/>
            <a:ext cx="8445500" cy="850900"/>
          </a:xfrm>
          <a:prstGeom prst="rect">
            <a:avLst/>
          </a:prstGeom>
          <a:noFill/>
          <a:ln w="28575">
            <a:solidFill>
              <a:schemeClr val="tx1"/>
            </a:solidFill>
            <a:miter lim="800000"/>
            <a:headEnd/>
            <a:tailEnd/>
          </a:ln>
        </p:spPr>
        <p:txBody>
          <a:bodyPr>
            <a:prstTxWarp prst="textNoShape">
              <a:avLst/>
            </a:prstTxWarp>
            <a:spAutoFit/>
          </a:bodyPr>
          <a:lstStyle/>
          <a:p>
            <a:pPr>
              <a:spcBef>
                <a:spcPct val="50000"/>
              </a:spcBef>
            </a:pPr>
            <a:r>
              <a:rPr lang="en-US"/>
              <a:t>ATP (adenosine triphosphate) molecules directly provide the working cell with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3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8" name="Picture 2" descr="05-05Ax-ATPmolecule"/>
          <p:cNvPicPr>
            <a:picLocks noChangeAspect="1" noChangeArrowheads="1"/>
          </p:cNvPicPr>
          <p:nvPr/>
        </p:nvPicPr>
        <p:blipFill>
          <a:blip r:embed="rId2">
            <a:lum bright="70000" contrast="-70000"/>
          </a:blip>
          <a:srcRect/>
          <a:stretch>
            <a:fillRect/>
          </a:stretch>
        </p:blipFill>
        <p:spPr bwMode="auto">
          <a:xfrm>
            <a:off x="977900" y="1908175"/>
            <a:ext cx="7620000" cy="4502150"/>
          </a:xfrm>
          <a:prstGeom prst="rect">
            <a:avLst/>
          </a:prstGeom>
          <a:noFill/>
          <a:ln w="9525">
            <a:noFill/>
            <a:miter lim="800000"/>
            <a:headEnd/>
            <a:tailEnd/>
          </a:ln>
        </p:spPr>
      </p:pic>
      <p:sp>
        <p:nvSpPr>
          <p:cNvPr id="91139" name="Rectangle 3"/>
          <p:cNvSpPr>
            <a:spLocks noGrp="1" noChangeArrowheads="1"/>
          </p:cNvSpPr>
          <p:nvPr>
            <p:ph type="title"/>
          </p:nvPr>
        </p:nvSpPr>
        <p:spPr/>
        <p:txBody>
          <a:bodyPr/>
          <a:lstStyle/>
          <a:p>
            <a:pPr eaLnBrk="1" hangingPunct="1"/>
            <a:r>
              <a:rPr lang="en-US"/>
              <a:t>ATP – The Energy Currency</a:t>
            </a:r>
          </a:p>
        </p:txBody>
      </p:sp>
      <p:sp>
        <p:nvSpPr>
          <p:cNvPr id="91140" name="Rectangle 4"/>
          <p:cNvSpPr>
            <a:spLocks noGrp="1" noChangeArrowheads="1"/>
          </p:cNvSpPr>
          <p:nvPr>
            <p:ph type="body" idx="1"/>
          </p:nvPr>
        </p:nvSpPr>
        <p:spPr>
          <a:xfrm>
            <a:off x="304800" y="685800"/>
            <a:ext cx="8534400" cy="2049463"/>
          </a:xfrm>
        </p:spPr>
        <p:txBody>
          <a:bodyPr/>
          <a:lstStyle/>
          <a:p>
            <a:pPr marL="0" indent="0" eaLnBrk="1" hangingPunct="1">
              <a:buFont typeface="Times New Roman" pitchFamily="-65" charset="0"/>
              <a:buNone/>
            </a:pPr>
            <a:r>
              <a:rPr lang="en-US"/>
              <a:t>STRUCTURE:</a:t>
            </a:r>
          </a:p>
          <a:p>
            <a:pPr marL="0" indent="0" eaLnBrk="1" hangingPunct="1">
              <a:buFont typeface="Times New Roman" pitchFamily="-65" charset="0"/>
              <a:buNone/>
            </a:pPr>
            <a:r>
              <a:rPr lang="en-US"/>
              <a:t>ATP consists of the organic compound adenosine with three phosphate groups attached.</a:t>
            </a:r>
          </a:p>
          <a:p>
            <a:pPr marL="0" indent="0" algn="ctr" eaLnBrk="1" hangingPunct="1">
              <a:buFont typeface="Times New Roman" pitchFamily="-65" charset="0"/>
              <a:buNone/>
            </a:pPr>
            <a:r>
              <a:rPr lang="en-US"/>
              <a:t>ADENOSINE	P	P	P</a:t>
            </a:r>
          </a:p>
        </p:txBody>
      </p:sp>
      <p:grpSp>
        <p:nvGrpSpPr>
          <p:cNvPr id="91141" name="Group 5"/>
          <p:cNvGrpSpPr>
            <a:grpSpLocks/>
          </p:cNvGrpSpPr>
          <p:nvPr/>
        </p:nvGrpSpPr>
        <p:grpSpPr bwMode="auto">
          <a:xfrm>
            <a:off x="2025650" y="2273300"/>
            <a:ext cx="5041900" cy="495300"/>
            <a:chOff x="1296" y="1432"/>
            <a:chExt cx="3176" cy="312"/>
          </a:xfrm>
        </p:grpSpPr>
        <p:sp>
          <p:nvSpPr>
            <p:cNvPr id="91150" name="Rectangle 6"/>
            <p:cNvSpPr>
              <a:spLocks noChangeArrowheads="1"/>
            </p:cNvSpPr>
            <p:nvPr/>
          </p:nvSpPr>
          <p:spPr bwMode="auto">
            <a:xfrm>
              <a:off x="1296" y="1432"/>
              <a:ext cx="1296" cy="312"/>
            </a:xfrm>
            <a:prstGeom prst="rect">
              <a:avLst/>
            </a:prstGeom>
            <a:noFill/>
            <a:ln w="28575">
              <a:solidFill>
                <a:schemeClr val="tx1"/>
              </a:solidFill>
              <a:miter lim="800000"/>
              <a:headEnd/>
              <a:tailEnd/>
            </a:ln>
          </p:spPr>
          <p:txBody>
            <a:bodyPr anchor="ctr">
              <a:prstTxWarp prst="textNoShape">
                <a:avLst/>
              </a:prstTxWarp>
              <a:spAutoFit/>
            </a:bodyPr>
            <a:lstStyle/>
            <a:p>
              <a:endParaRPr lang="en-US"/>
            </a:p>
          </p:txBody>
        </p:sp>
        <p:sp>
          <p:nvSpPr>
            <p:cNvPr id="91151" name="Oval 7"/>
            <p:cNvSpPr>
              <a:spLocks noChangeArrowheads="1"/>
            </p:cNvSpPr>
            <p:nvPr/>
          </p:nvSpPr>
          <p:spPr bwMode="auto">
            <a:xfrm>
              <a:off x="3008" y="1432"/>
              <a:ext cx="328" cy="304"/>
            </a:xfrm>
            <a:prstGeom prst="ellipse">
              <a:avLst/>
            </a:prstGeom>
            <a:noFill/>
            <a:ln w="28575">
              <a:solidFill>
                <a:schemeClr val="tx1"/>
              </a:solidFill>
              <a:round/>
              <a:headEnd/>
              <a:tailEnd/>
            </a:ln>
          </p:spPr>
          <p:txBody>
            <a:bodyPr anchor="ctr">
              <a:prstTxWarp prst="textNoShape">
                <a:avLst/>
              </a:prstTxWarp>
              <a:spAutoFit/>
            </a:bodyPr>
            <a:lstStyle/>
            <a:p>
              <a:endParaRPr lang="en-US"/>
            </a:p>
          </p:txBody>
        </p:sp>
        <p:sp>
          <p:nvSpPr>
            <p:cNvPr id="91152" name="Oval 8"/>
            <p:cNvSpPr>
              <a:spLocks noChangeArrowheads="1"/>
            </p:cNvSpPr>
            <p:nvPr/>
          </p:nvSpPr>
          <p:spPr bwMode="auto">
            <a:xfrm>
              <a:off x="4144" y="1440"/>
              <a:ext cx="328" cy="304"/>
            </a:xfrm>
            <a:prstGeom prst="ellipse">
              <a:avLst/>
            </a:prstGeom>
            <a:noFill/>
            <a:ln w="28575">
              <a:solidFill>
                <a:schemeClr val="tx1"/>
              </a:solidFill>
              <a:round/>
              <a:headEnd/>
              <a:tailEnd/>
            </a:ln>
          </p:spPr>
          <p:txBody>
            <a:bodyPr anchor="ctr">
              <a:prstTxWarp prst="textNoShape">
                <a:avLst/>
              </a:prstTxWarp>
              <a:spAutoFit/>
            </a:bodyPr>
            <a:lstStyle/>
            <a:p>
              <a:endParaRPr lang="en-US"/>
            </a:p>
          </p:txBody>
        </p:sp>
        <p:sp>
          <p:nvSpPr>
            <p:cNvPr id="91153" name="Oval 9"/>
            <p:cNvSpPr>
              <a:spLocks noChangeArrowheads="1"/>
            </p:cNvSpPr>
            <p:nvPr/>
          </p:nvSpPr>
          <p:spPr bwMode="auto">
            <a:xfrm>
              <a:off x="3576" y="1440"/>
              <a:ext cx="328" cy="304"/>
            </a:xfrm>
            <a:prstGeom prst="ellipse">
              <a:avLst/>
            </a:prstGeom>
            <a:noFill/>
            <a:ln w="28575">
              <a:solidFill>
                <a:schemeClr val="tx1"/>
              </a:solidFill>
              <a:round/>
              <a:headEnd/>
              <a:tailEnd/>
            </a:ln>
          </p:spPr>
          <p:txBody>
            <a:bodyPr anchor="ctr">
              <a:prstTxWarp prst="textNoShape">
                <a:avLst/>
              </a:prstTxWarp>
              <a:spAutoFit/>
            </a:bodyPr>
            <a:lstStyle/>
            <a:p>
              <a:endParaRPr lang="en-US"/>
            </a:p>
          </p:txBody>
        </p:sp>
        <p:sp>
          <p:nvSpPr>
            <p:cNvPr id="91154" name="Line 10"/>
            <p:cNvSpPr>
              <a:spLocks noChangeShapeType="1"/>
            </p:cNvSpPr>
            <p:nvPr/>
          </p:nvSpPr>
          <p:spPr bwMode="auto">
            <a:xfrm>
              <a:off x="2592" y="1576"/>
              <a:ext cx="408" cy="0"/>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91155" name="Freeform 11"/>
            <p:cNvSpPr>
              <a:spLocks/>
            </p:cNvSpPr>
            <p:nvPr/>
          </p:nvSpPr>
          <p:spPr bwMode="auto">
            <a:xfrm>
              <a:off x="3904" y="1517"/>
              <a:ext cx="232" cy="99"/>
            </a:xfrm>
            <a:custGeom>
              <a:avLst/>
              <a:gdLst>
                <a:gd name="T0" fmla="*/ 0 w 232"/>
                <a:gd name="T1" fmla="*/ 75 h 99"/>
                <a:gd name="T2" fmla="*/ 64 w 232"/>
                <a:gd name="T3" fmla="*/ 3 h 99"/>
                <a:gd name="T4" fmla="*/ 128 w 232"/>
                <a:gd name="T5" fmla="*/ 51 h 99"/>
                <a:gd name="T6" fmla="*/ 232 w 232"/>
                <a:gd name="T7" fmla="*/ 99 h 99"/>
                <a:gd name="T8" fmla="*/ 0 60000 65536"/>
                <a:gd name="T9" fmla="*/ 0 60000 65536"/>
                <a:gd name="T10" fmla="*/ 0 60000 65536"/>
                <a:gd name="T11" fmla="*/ 0 60000 65536"/>
                <a:gd name="T12" fmla="*/ 0 w 232"/>
                <a:gd name="T13" fmla="*/ 0 h 99"/>
                <a:gd name="T14" fmla="*/ 232 w 232"/>
                <a:gd name="T15" fmla="*/ 99 h 99"/>
              </a:gdLst>
              <a:ahLst/>
              <a:cxnLst>
                <a:cxn ang="T8">
                  <a:pos x="T0" y="T1"/>
                </a:cxn>
                <a:cxn ang="T9">
                  <a:pos x="T2" y="T3"/>
                </a:cxn>
                <a:cxn ang="T10">
                  <a:pos x="T4" y="T5"/>
                </a:cxn>
                <a:cxn ang="T11">
                  <a:pos x="T6" y="T7"/>
                </a:cxn>
              </a:cxnLst>
              <a:rect l="T12" t="T13" r="T14" b="T15"/>
              <a:pathLst>
                <a:path w="232" h="99">
                  <a:moveTo>
                    <a:pt x="0" y="75"/>
                  </a:moveTo>
                  <a:cubicBezTo>
                    <a:pt x="25" y="0"/>
                    <a:pt x="4" y="43"/>
                    <a:pt x="64" y="3"/>
                  </a:cubicBezTo>
                  <a:cubicBezTo>
                    <a:pt x="116" y="16"/>
                    <a:pt x="86" y="23"/>
                    <a:pt x="128" y="51"/>
                  </a:cubicBezTo>
                  <a:cubicBezTo>
                    <a:pt x="156" y="94"/>
                    <a:pt x="182" y="99"/>
                    <a:pt x="232" y="99"/>
                  </a:cubicBezTo>
                </a:path>
              </a:pathLst>
            </a:custGeom>
            <a:noFill/>
            <a:ln w="28575">
              <a:solidFill>
                <a:schemeClr val="tx1"/>
              </a:solidFill>
              <a:round/>
              <a:headEnd/>
              <a:tailEnd/>
            </a:ln>
          </p:spPr>
          <p:txBody>
            <a:bodyPr>
              <a:prstTxWarp prst="textNoShape">
                <a:avLst/>
              </a:prstTxWarp>
              <a:spAutoFit/>
            </a:bodyPr>
            <a:lstStyle/>
            <a:p>
              <a:endParaRPr lang="en-US"/>
            </a:p>
          </p:txBody>
        </p:sp>
        <p:sp>
          <p:nvSpPr>
            <p:cNvPr id="91156" name="Line 12"/>
            <p:cNvSpPr>
              <a:spLocks noChangeShapeType="1"/>
            </p:cNvSpPr>
            <p:nvPr/>
          </p:nvSpPr>
          <p:spPr bwMode="auto">
            <a:xfrm>
              <a:off x="3328" y="1568"/>
              <a:ext cx="264" cy="0"/>
            </a:xfrm>
            <a:prstGeom prst="line">
              <a:avLst/>
            </a:prstGeom>
            <a:noFill/>
            <a:ln w="28575">
              <a:solidFill>
                <a:schemeClr val="tx1"/>
              </a:solidFill>
              <a:round/>
              <a:headEnd/>
              <a:tailEnd/>
            </a:ln>
          </p:spPr>
          <p:txBody>
            <a:bodyPr>
              <a:prstTxWarp prst="textNoShape">
                <a:avLst/>
              </a:prstTxWarp>
              <a:spAutoFit/>
            </a:bodyPr>
            <a:lstStyle/>
            <a:p>
              <a:endParaRPr lang="en-US"/>
            </a:p>
          </p:txBody>
        </p:sp>
      </p:grpSp>
      <p:grpSp>
        <p:nvGrpSpPr>
          <p:cNvPr id="3" name="Group 21"/>
          <p:cNvGrpSpPr>
            <a:grpSpLocks/>
          </p:cNvGrpSpPr>
          <p:nvPr/>
        </p:nvGrpSpPr>
        <p:grpSpPr bwMode="auto">
          <a:xfrm>
            <a:off x="400050" y="3175000"/>
            <a:ext cx="8140700" cy="2789238"/>
            <a:chOff x="252" y="2000"/>
            <a:chExt cx="5128" cy="1757"/>
          </a:xfrm>
        </p:grpSpPr>
        <p:sp>
          <p:nvSpPr>
            <p:cNvPr id="91143" name="Text Box 14"/>
            <p:cNvSpPr txBox="1">
              <a:spLocks noChangeArrowheads="1"/>
            </p:cNvSpPr>
            <p:nvPr/>
          </p:nvSpPr>
          <p:spPr bwMode="auto">
            <a:xfrm>
              <a:off x="252" y="2000"/>
              <a:ext cx="5128" cy="1757"/>
            </a:xfrm>
            <a:prstGeom prst="rect">
              <a:avLst/>
            </a:prstGeom>
            <a:noFill/>
            <a:ln w="28575">
              <a:noFill/>
              <a:miter lim="800000"/>
              <a:headEnd/>
              <a:tailEnd/>
            </a:ln>
          </p:spPr>
          <p:txBody>
            <a:bodyPr>
              <a:prstTxWarp prst="textNoShape">
                <a:avLst/>
              </a:prstTxWarp>
              <a:spAutoFit/>
            </a:bodyPr>
            <a:lstStyle/>
            <a:p>
              <a:pPr algn="l"/>
              <a:r>
                <a:rPr lang="en-US"/>
                <a:t>The phosphate groups are the energy supplying part of the molecule. When a phosphate group is released the free energy can be used to drive endergonic reactions. </a:t>
              </a:r>
            </a:p>
            <a:p>
              <a:pPr algn="l"/>
              <a:r>
                <a:rPr lang="en-US"/>
                <a:t>This leaves behind ADP or adenosine diphosphate.</a:t>
              </a:r>
              <a:br>
                <a:rPr lang="en-US"/>
              </a:br>
              <a:endParaRPr lang="en-US"/>
            </a:p>
            <a:p>
              <a:r>
                <a:rPr lang="en-US"/>
                <a:t>ADENOSINE	P	P</a:t>
              </a:r>
            </a:p>
          </p:txBody>
        </p:sp>
        <p:grpSp>
          <p:nvGrpSpPr>
            <p:cNvPr id="91144" name="Group 15"/>
            <p:cNvGrpSpPr>
              <a:grpSpLocks/>
            </p:cNvGrpSpPr>
            <p:nvPr/>
          </p:nvGrpSpPr>
          <p:grpSpPr bwMode="auto">
            <a:xfrm>
              <a:off x="1508" y="3428"/>
              <a:ext cx="2608" cy="312"/>
              <a:chOff x="1496" y="3272"/>
              <a:chExt cx="2608" cy="312"/>
            </a:xfrm>
          </p:grpSpPr>
          <p:sp>
            <p:nvSpPr>
              <p:cNvPr id="91145" name="Rectangle 16"/>
              <p:cNvSpPr>
                <a:spLocks noChangeArrowheads="1"/>
              </p:cNvSpPr>
              <p:nvPr/>
            </p:nvSpPr>
            <p:spPr bwMode="auto">
              <a:xfrm>
                <a:off x="1496" y="3272"/>
                <a:ext cx="1296" cy="312"/>
              </a:xfrm>
              <a:prstGeom prst="rect">
                <a:avLst/>
              </a:prstGeom>
              <a:noFill/>
              <a:ln w="28575">
                <a:solidFill>
                  <a:schemeClr val="tx1"/>
                </a:solidFill>
                <a:miter lim="800000"/>
                <a:headEnd/>
                <a:tailEnd/>
              </a:ln>
            </p:spPr>
            <p:txBody>
              <a:bodyPr anchor="ctr">
                <a:prstTxWarp prst="textNoShape">
                  <a:avLst/>
                </a:prstTxWarp>
                <a:spAutoFit/>
              </a:bodyPr>
              <a:lstStyle/>
              <a:p>
                <a:endParaRPr lang="en-US"/>
              </a:p>
            </p:txBody>
          </p:sp>
          <p:sp>
            <p:nvSpPr>
              <p:cNvPr id="91146" name="Oval 17"/>
              <p:cNvSpPr>
                <a:spLocks noChangeArrowheads="1"/>
              </p:cNvSpPr>
              <p:nvPr/>
            </p:nvSpPr>
            <p:spPr bwMode="auto">
              <a:xfrm>
                <a:off x="3208" y="3272"/>
                <a:ext cx="328" cy="304"/>
              </a:xfrm>
              <a:prstGeom prst="ellipse">
                <a:avLst/>
              </a:prstGeom>
              <a:noFill/>
              <a:ln w="28575">
                <a:solidFill>
                  <a:schemeClr val="tx1"/>
                </a:solidFill>
                <a:round/>
                <a:headEnd/>
                <a:tailEnd/>
              </a:ln>
            </p:spPr>
            <p:txBody>
              <a:bodyPr anchor="ctr">
                <a:prstTxWarp prst="textNoShape">
                  <a:avLst/>
                </a:prstTxWarp>
                <a:spAutoFit/>
              </a:bodyPr>
              <a:lstStyle/>
              <a:p>
                <a:endParaRPr lang="en-US"/>
              </a:p>
            </p:txBody>
          </p:sp>
          <p:sp>
            <p:nvSpPr>
              <p:cNvPr id="91147" name="Oval 18"/>
              <p:cNvSpPr>
                <a:spLocks noChangeArrowheads="1"/>
              </p:cNvSpPr>
              <p:nvPr/>
            </p:nvSpPr>
            <p:spPr bwMode="auto">
              <a:xfrm>
                <a:off x="3776" y="3280"/>
                <a:ext cx="328" cy="304"/>
              </a:xfrm>
              <a:prstGeom prst="ellipse">
                <a:avLst/>
              </a:prstGeom>
              <a:noFill/>
              <a:ln w="28575">
                <a:solidFill>
                  <a:schemeClr val="tx1"/>
                </a:solidFill>
                <a:round/>
                <a:headEnd/>
                <a:tailEnd/>
              </a:ln>
            </p:spPr>
            <p:txBody>
              <a:bodyPr anchor="ctr">
                <a:prstTxWarp prst="textNoShape">
                  <a:avLst/>
                </a:prstTxWarp>
                <a:spAutoFit/>
              </a:bodyPr>
              <a:lstStyle/>
              <a:p>
                <a:endParaRPr lang="en-US"/>
              </a:p>
            </p:txBody>
          </p:sp>
          <p:sp>
            <p:nvSpPr>
              <p:cNvPr id="91148" name="Line 19"/>
              <p:cNvSpPr>
                <a:spLocks noChangeShapeType="1"/>
              </p:cNvSpPr>
              <p:nvPr/>
            </p:nvSpPr>
            <p:spPr bwMode="auto">
              <a:xfrm>
                <a:off x="2792" y="3416"/>
                <a:ext cx="408" cy="0"/>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91149" name="Line 20"/>
              <p:cNvSpPr>
                <a:spLocks noChangeShapeType="1"/>
              </p:cNvSpPr>
              <p:nvPr/>
            </p:nvSpPr>
            <p:spPr bwMode="auto">
              <a:xfrm>
                <a:off x="3528" y="3408"/>
                <a:ext cx="264" cy="0"/>
              </a:xfrm>
              <a:prstGeom prst="line">
                <a:avLst/>
              </a:prstGeom>
              <a:noFill/>
              <a:ln w="28575">
                <a:solidFill>
                  <a:schemeClr val="tx1"/>
                </a:solidFill>
                <a:round/>
                <a:headEnd/>
                <a:tailEnd/>
              </a:ln>
            </p:spPr>
            <p:txBody>
              <a:bodyPr>
                <a:prstTxWarp prst="textNoShape">
                  <a:avLst/>
                </a:prstTxWarp>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NZ"/>
              <a:t>Coupled Reactions</a:t>
            </a:r>
            <a:endParaRPr lang="en-US"/>
          </a:p>
        </p:txBody>
      </p:sp>
      <p:sp>
        <p:nvSpPr>
          <p:cNvPr id="664579" name="Rectangle 3"/>
          <p:cNvSpPr>
            <a:spLocks noGrp="1" noChangeArrowheads="1"/>
          </p:cNvSpPr>
          <p:nvPr>
            <p:ph type="body" idx="1"/>
          </p:nvPr>
        </p:nvSpPr>
        <p:spPr>
          <a:xfrm>
            <a:off x="304800" y="685800"/>
            <a:ext cx="8534400" cy="4767458"/>
          </a:xfrm>
        </p:spPr>
        <p:txBody>
          <a:bodyPr/>
          <a:lstStyle/>
          <a:p>
            <a:pPr eaLnBrk="1" hangingPunct="1">
              <a:spcBef>
                <a:spcPct val="35000"/>
              </a:spcBef>
            </a:pPr>
            <a:r>
              <a:rPr lang="en-NZ" dirty="0">
                <a:ea typeface="Arial" pitchFamily="-65" charset="0"/>
                <a:cs typeface="Arial" pitchFamily="-65" charset="0"/>
              </a:rPr>
              <a:t>The splitting (hydrolysis) of ATP is exergonic</a:t>
            </a:r>
          </a:p>
          <a:p>
            <a:pPr lvl="1" eaLnBrk="1" hangingPunct="1">
              <a:spcBef>
                <a:spcPct val="25000"/>
              </a:spcBef>
              <a:spcAft>
                <a:spcPct val="10000"/>
              </a:spcAft>
              <a:buFont typeface="Times New Roman" pitchFamily="-65" charset="0"/>
              <a:buNone/>
            </a:pPr>
            <a:r>
              <a:rPr lang="en-NZ" sz="2000" dirty="0">
                <a:ea typeface="Arial" pitchFamily="-65" charset="0"/>
                <a:cs typeface="Arial" pitchFamily="-65" charset="0"/>
              </a:rPr>
              <a:t>ATP + </a:t>
            </a:r>
            <a:r>
              <a:rPr lang="en-NZ" sz="2000" dirty="0" smtClean="0">
                <a:ea typeface="Arial" pitchFamily="-65" charset="0"/>
                <a:cs typeface="Arial" pitchFamily="-65" charset="0"/>
              </a:rPr>
              <a:t>H</a:t>
            </a:r>
            <a:r>
              <a:rPr lang="en-NZ" sz="2000" baseline="-25000" dirty="0" smtClean="0">
                <a:ea typeface="Arial" pitchFamily="-65" charset="0"/>
                <a:cs typeface="Arial" pitchFamily="-65" charset="0"/>
              </a:rPr>
              <a:t>2</a:t>
            </a:r>
            <a:r>
              <a:rPr lang="en-NZ" sz="2000" dirty="0" smtClean="0">
                <a:ea typeface="Arial" pitchFamily="-65" charset="0"/>
                <a:cs typeface="Arial" pitchFamily="-65" charset="0"/>
              </a:rPr>
              <a:t>O </a:t>
            </a:r>
            <a:r>
              <a:rPr lang="en-NZ" sz="2000" dirty="0">
                <a:ea typeface="Arial" pitchFamily="-65" charset="0"/>
                <a:cs typeface="Arial" pitchFamily="-65" charset="0"/>
              </a:rPr>
              <a:t>→ ADP + phosphate</a:t>
            </a:r>
          </a:p>
          <a:p>
            <a:pPr lvl="1" eaLnBrk="1" hangingPunct="1">
              <a:spcBef>
                <a:spcPct val="25000"/>
              </a:spcBef>
              <a:spcAft>
                <a:spcPct val="10000"/>
              </a:spcAft>
              <a:buFont typeface="Times New Roman" pitchFamily="-65" charset="0"/>
              <a:buNone/>
            </a:pPr>
            <a:r>
              <a:rPr lang="el-GR" sz="2000" dirty="0">
                <a:ea typeface="Arial" pitchFamily="-65" charset="0"/>
                <a:cs typeface="Arial" pitchFamily="-65" charset="0"/>
              </a:rPr>
              <a:t>Δ</a:t>
            </a:r>
            <a:r>
              <a:rPr lang="en-NZ" sz="2000" dirty="0">
                <a:ea typeface="Arial" pitchFamily="-65" charset="0"/>
                <a:cs typeface="Arial" pitchFamily="-65" charset="0"/>
              </a:rPr>
              <a:t>G</a:t>
            </a:r>
            <a:r>
              <a:rPr lang="en-NZ" sz="2000" baseline="-25000" dirty="0">
                <a:ea typeface="Arial" pitchFamily="-65" charset="0"/>
                <a:cs typeface="Arial" pitchFamily="-65" charset="0"/>
              </a:rPr>
              <a:t> </a:t>
            </a:r>
            <a:r>
              <a:rPr lang="en-NZ" sz="2000" dirty="0">
                <a:ea typeface="Arial" pitchFamily="-65" charset="0"/>
                <a:cs typeface="Arial" pitchFamily="-65" charset="0"/>
              </a:rPr>
              <a:t>=</a:t>
            </a:r>
            <a:r>
              <a:rPr lang="en-NZ" sz="2000" dirty="0" smtClean="0">
                <a:ea typeface="Arial" pitchFamily="-65" charset="0"/>
                <a:cs typeface="Arial" pitchFamily="-65" charset="0"/>
              </a:rPr>
              <a:t> −29 </a:t>
            </a:r>
            <a:r>
              <a:rPr lang="en-NZ" sz="2000" dirty="0">
                <a:ea typeface="Arial" pitchFamily="-65" charset="0"/>
                <a:cs typeface="Arial" pitchFamily="-65" charset="0"/>
              </a:rPr>
              <a:t>kJ/mol </a:t>
            </a:r>
          </a:p>
          <a:p>
            <a:pPr eaLnBrk="1" hangingPunct="1">
              <a:spcBef>
                <a:spcPct val="35000"/>
              </a:spcBef>
            </a:pPr>
            <a:r>
              <a:rPr lang="en-NZ" dirty="0"/>
              <a:t>Cells power reactions with </a:t>
            </a:r>
            <a:r>
              <a:rPr lang="el-GR" dirty="0"/>
              <a:t>Δ</a:t>
            </a:r>
            <a:r>
              <a:rPr lang="en-NZ" dirty="0"/>
              <a:t>G &gt; 0 by coupling them to the hydrolysis of ATP</a:t>
            </a:r>
            <a:endParaRPr lang="en-NZ" sz="2000" dirty="0">
              <a:ea typeface="Arial" pitchFamily="-65" charset="0"/>
              <a:cs typeface="Arial" pitchFamily="-65" charset="0"/>
            </a:endParaRPr>
          </a:p>
          <a:p>
            <a:pPr eaLnBrk="1" hangingPunct="1">
              <a:spcBef>
                <a:spcPct val="25000"/>
              </a:spcBef>
              <a:spcAft>
                <a:spcPct val="10000"/>
              </a:spcAft>
              <a:buFont typeface="Times New Roman" pitchFamily="-65" charset="0"/>
              <a:buNone/>
            </a:pPr>
            <a:r>
              <a:rPr lang="en-NZ" sz="2000" dirty="0">
                <a:ea typeface="Arial" pitchFamily="-65" charset="0"/>
                <a:cs typeface="Arial" pitchFamily="-65" charset="0"/>
              </a:rPr>
              <a:t>	e.g. in the sugar cane plant, the overall reaction in which two monosaccharides are combined to form the disaccharide sucrose is</a:t>
            </a:r>
          </a:p>
          <a:p>
            <a:pPr lvl="1" eaLnBrk="1" hangingPunct="1">
              <a:spcBef>
                <a:spcPct val="25000"/>
              </a:spcBef>
              <a:spcAft>
                <a:spcPct val="10000"/>
              </a:spcAft>
              <a:buNone/>
            </a:pPr>
            <a:r>
              <a:rPr lang="en-NZ" sz="2000" dirty="0">
                <a:ea typeface="Arial" pitchFamily="-65" charset="0"/>
                <a:cs typeface="Arial" pitchFamily="-65" charset="0"/>
              </a:rPr>
              <a:t>glucose + </a:t>
            </a:r>
            <a:r>
              <a:rPr lang="en-NZ" sz="2000" dirty="0" smtClean="0">
                <a:ea typeface="Arial" pitchFamily="-65" charset="0"/>
                <a:cs typeface="Arial" pitchFamily="-65" charset="0"/>
              </a:rPr>
              <a:t>fructose	            → sucrose + H</a:t>
            </a:r>
            <a:r>
              <a:rPr lang="en-NZ" sz="2000" baseline="-25000" dirty="0" smtClean="0">
                <a:ea typeface="Arial" pitchFamily="-65" charset="0"/>
                <a:cs typeface="Arial" pitchFamily="-65" charset="0"/>
              </a:rPr>
              <a:t>2</a:t>
            </a:r>
            <a:r>
              <a:rPr lang="en-NZ" sz="2000" dirty="0" smtClean="0">
                <a:ea typeface="Arial" pitchFamily="-65" charset="0"/>
                <a:cs typeface="Arial" pitchFamily="-65" charset="0"/>
              </a:rPr>
              <a:t>O</a:t>
            </a:r>
          </a:p>
          <a:p>
            <a:pPr lvl="1" eaLnBrk="1" hangingPunct="1">
              <a:spcBef>
                <a:spcPct val="25000"/>
              </a:spcBef>
              <a:spcAft>
                <a:spcPct val="10000"/>
              </a:spcAft>
              <a:buFont typeface="Times New Roman" pitchFamily="-65" charset="0"/>
              <a:buNone/>
            </a:pPr>
            <a:r>
              <a:rPr lang="el-GR" sz="2000" dirty="0">
                <a:ea typeface="Arial" pitchFamily="-65" charset="0"/>
                <a:cs typeface="Arial" pitchFamily="-65" charset="0"/>
              </a:rPr>
              <a:t>Δ</a:t>
            </a:r>
            <a:r>
              <a:rPr lang="en-NZ" sz="2000" dirty="0">
                <a:ea typeface="Arial" pitchFamily="-65" charset="0"/>
                <a:cs typeface="Arial" pitchFamily="-65" charset="0"/>
              </a:rPr>
              <a:t>G = +23 kJ/</a:t>
            </a:r>
            <a:r>
              <a:rPr lang="en-NZ" sz="2000" dirty="0" smtClean="0">
                <a:ea typeface="Arial" pitchFamily="-65" charset="0"/>
                <a:cs typeface="Arial" pitchFamily="-65" charset="0"/>
              </a:rPr>
              <a:t>mol</a:t>
            </a:r>
            <a:endParaRPr lang="en-NZ" sz="2000" dirty="0" smtClean="0">
              <a:ea typeface="Arial" pitchFamily="-65" charset="0"/>
              <a:cs typeface="Arial" pitchFamily="-65" charset="0"/>
              <a:sym typeface="Euclid Symbol" pitchFamily="-65" charset="2"/>
            </a:endParaRPr>
          </a:p>
          <a:p>
            <a:pPr eaLnBrk="1" hangingPunct="1"/>
            <a:r>
              <a:rPr lang="en-NZ" dirty="0">
                <a:ea typeface="Arial" pitchFamily="-65" charset="0"/>
                <a:cs typeface="Arial" pitchFamily="-65" charset="0"/>
                <a:sym typeface="Euclid Symbol" pitchFamily="-65" charset="2"/>
              </a:rPr>
              <a:t>The free energy change for coupled reactions is found by adding the free energy change for the individual reactions</a:t>
            </a:r>
          </a:p>
        </p:txBody>
      </p:sp>
      <p:sp>
        <p:nvSpPr>
          <p:cNvPr id="664581" name="Rectangle 5"/>
          <p:cNvSpPr>
            <a:spLocks noChangeArrowheads="1"/>
          </p:cNvSpPr>
          <p:nvPr/>
        </p:nvSpPr>
        <p:spPr bwMode="auto">
          <a:xfrm>
            <a:off x="695325" y="5711825"/>
            <a:ext cx="8343900" cy="457200"/>
          </a:xfrm>
          <a:prstGeom prst="rect">
            <a:avLst/>
          </a:prstGeom>
          <a:noFill/>
          <a:ln w="28575">
            <a:noFill/>
            <a:miter lim="800000"/>
            <a:headEnd/>
            <a:tailEnd/>
          </a:ln>
        </p:spPr>
        <p:txBody>
          <a:bodyPr>
            <a:prstTxWarp prst="textNoShape">
              <a:avLst/>
            </a:prstTxWarp>
            <a:spAutoFit/>
          </a:bodyPr>
          <a:lstStyle/>
          <a:p>
            <a:pPr algn="l"/>
            <a:r>
              <a:rPr lang="en-NZ" dirty="0" smtClean="0"/>
              <a:t>We will now look at the molecule ATP in more detail</a:t>
            </a:r>
            <a:endParaRPr lang="en-US" dirty="0"/>
          </a:p>
        </p:txBody>
      </p:sp>
      <p:sp>
        <p:nvSpPr>
          <p:cNvPr id="61" name="Rectangle 60"/>
          <p:cNvSpPr/>
          <p:nvPr/>
        </p:nvSpPr>
        <p:spPr>
          <a:xfrm>
            <a:off x="758736" y="3668807"/>
            <a:ext cx="7471895" cy="400110"/>
          </a:xfrm>
          <a:prstGeom prst="rect">
            <a:avLst/>
          </a:prstGeom>
          <a:solidFill>
            <a:schemeClr val="bg1"/>
          </a:solidFill>
        </p:spPr>
        <p:txBody>
          <a:bodyPr wrap="square">
            <a:spAutoFit/>
          </a:bodyPr>
          <a:lstStyle/>
          <a:p>
            <a:pPr algn="l">
              <a:spcBef>
                <a:spcPct val="25000"/>
              </a:spcBef>
              <a:spcAft>
                <a:spcPct val="10000"/>
              </a:spcAft>
            </a:pPr>
            <a:r>
              <a:rPr lang="en-NZ" sz="2000" dirty="0" smtClean="0">
                <a:ea typeface="Arial" pitchFamily="-65" charset="0"/>
                <a:cs typeface="Arial" pitchFamily="-65" charset="0"/>
              </a:rPr>
              <a:t>glucose + fructose + 2 ATP → sucrose + 2 ADP + 2 phosphate</a:t>
            </a:r>
            <a:endParaRPr lang="en-NZ" sz="2000" dirty="0">
              <a:ea typeface="Arial" pitchFamily="-65" charset="0"/>
              <a:cs typeface="Arial" pitchFamily="-65" charset="0"/>
            </a:endParaRPr>
          </a:p>
        </p:txBody>
      </p:sp>
      <p:sp>
        <p:nvSpPr>
          <p:cNvPr id="62" name="Rectangle 61"/>
          <p:cNvSpPr/>
          <p:nvPr/>
        </p:nvSpPr>
        <p:spPr>
          <a:xfrm>
            <a:off x="2721575" y="4088791"/>
            <a:ext cx="2116284" cy="400110"/>
          </a:xfrm>
          <a:prstGeom prst="rect">
            <a:avLst/>
          </a:prstGeom>
        </p:spPr>
        <p:txBody>
          <a:bodyPr wrap="none">
            <a:spAutoFit/>
          </a:bodyPr>
          <a:lstStyle/>
          <a:p>
            <a:pPr algn="l"/>
            <a:r>
              <a:rPr lang="en-NZ" sz="2000" kern="0" dirty="0" smtClean="0">
                <a:solidFill>
                  <a:srgbClr val="000000"/>
                </a:solidFill>
                <a:latin typeface="Arial"/>
                <a:ea typeface="Arial" pitchFamily="-65" charset="0"/>
                <a:cs typeface="Arial" pitchFamily="-65" charset="0"/>
              </a:rPr>
              <a:t>+ 2</a:t>
            </a:r>
            <a:r>
              <a:rPr lang="en-NZ" sz="2000" kern="0" dirty="0" smtClean="0">
                <a:solidFill>
                  <a:srgbClr val="000000"/>
                </a:solidFill>
                <a:latin typeface="Arial"/>
                <a:ea typeface="Arial" pitchFamily="-65" charset="0"/>
                <a:cs typeface="Arial" pitchFamily="-65" charset="0"/>
                <a:sym typeface="Euclid Symbol" pitchFamily="-65" charset="2"/>
              </a:rPr>
              <a:t>×(−29 kJ/mol)</a:t>
            </a:r>
            <a:endParaRPr lang="en-US" dirty="0"/>
          </a:p>
        </p:txBody>
      </p:sp>
      <p:sp>
        <p:nvSpPr>
          <p:cNvPr id="63" name="Rectangle 62"/>
          <p:cNvSpPr/>
          <p:nvPr/>
        </p:nvSpPr>
        <p:spPr>
          <a:xfrm>
            <a:off x="4704837" y="4092757"/>
            <a:ext cx="1653042" cy="400110"/>
          </a:xfrm>
          <a:prstGeom prst="rect">
            <a:avLst/>
          </a:prstGeom>
        </p:spPr>
        <p:txBody>
          <a:bodyPr wrap="none">
            <a:spAutoFit/>
          </a:bodyPr>
          <a:lstStyle/>
          <a:p>
            <a:pPr algn="l"/>
            <a:r>
              <a:rPr lang="en-NZ" sz="2000" kern="0" dirty="0" smtClean="0">
                <a:solidFill>
                  <a:srgbClr val="000000"/>
                </a:solidFill>
                <a:latin typeface="Arial"/>
                <a:ea typeface="Arial" pitchFamily="-65" charset="0"/>
                <a:cs typeface="Arial" pitchFamily="-65" charset="0"/>
                <a:sym typeface="Euclid Symbol" pitchFamily="-65" charset="2"/>
              </a:rPr>
              <a:t>= −35 kJ/mol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5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457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45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45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t>ATP and ADP</a:t>
            </a:r>
          </a:p>
        </p:txBody>
      </p:sp>
      <p:sp>
        <p:nvSpPr>
          <p:cNvPr id="93187"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US"/>
              <a:t>When ATP energises other molecules in a cell the phosphate group is transferred to those molecules.</a:t>
            </a:r>
          </a:p>
        </p:txBody>
      </p:sp>
      <p:pic>
        <p:nvPicPr>
          <p:cNvPr id="93188" name="Picture 4" descr="05-05-ATPpower-L"/>
          <p:cNvPicPr>
            <a:picLocks noChangeAspect="1" noChangeArrowheads="1"/>
          </p:cNvPicPr>
          <p:nvPr/>
        </p:nvPicPr>
        <p:blipFill>
          <a:blip r:embed="rId2"/>
          <a:srcRect/>
          <a:stretch>
            <a:fillRect/>
          </a:stretch>
        </p:blipFill>
        <p:spPr bwMode="auto">
          <a:xfrm>
            <a:off x="1368425" y="1443038"/>
            <a:ext cx="6457950" cy="2447925"/>
          </a:xfrm>
          <a:prstGeom prst="rect">
            <a:avLst/>
          </a:prstGeom>
          <a:noFill/>
          <a:ln w="9525">
            <a:noFill/>
            <a:miter lim="800000"/>
            <a:headEnd/>
            <a:tailEnd/>
          </a:ln>
        </p:spPr>
      </p:pic>
      <p:sp>
        <p:nvSpPr>
          <p:cNvPr id="455685" name="Text Box 5"/>
          <p:cNvSpPr txBox="1">
            <a:spLocks noChangeArrowheads="1"/>
          </p:cNvSpPr>
          <p:nvPr/>
        </p:nvSpPr>
        <p:spPr bwMode="auto">
          <a:xfrm>
            <a:off x="457200" y="4795838"/>
            <a:ext cx="8280400" cy="1517650"/>
          </a:xfrm>
          <a:prstGeom prst="rect">
            <a:avLst/>
          </a:prstGeom>
          <a:noFill/>
          <a:ln w="28575">
            <a:noFill/>
            <a:miter lim="800000"/>
            <a:headEnd/>
            <a:tailEnd/>
          </a:ln>
        </p:spPr>
        <p:txBody>
          <a:bodyPr>
            <a:prstTxWarp prst="textNoShape">
              <a:avLst/>
            </a:prstTxWarp>
            <a:spAutoFit/>
          </a:bodyPr>
          <a:lstStyle/>
          <a:p>
            <a:pPr marL="355600" indent="-355600" algn="l">
              <a:spcBef>
                <a:spcPct val="35000"/>
              </a:spcBef>
              <a:spcAft>
                <a:spcPct val="10000"/>
              </a:spcAft>
              <a:buFont typeface="Times New Roman" pitchFamily="-65" charset="0"/>
              <a:buChar char="•"/>
            </a:pPr>
            <a:r>
              <a:rPr lang="en-US"/>
              <a:t>Mechanical work</a:t>
            </a:r>
          </a:p>
          <a:p>
            <a:pPr marL="355600" indent="-355600" algn="l">
              <a:spcBef>
                <a:spcPct val="35000"/>
              </a:spcBef>
              <a:spcAft>
                <a:spcPct val="10000"/>
              </a:spcAft>
              <a:buFont typeface="Times New Roman" pitchFamily="-65" charset="0"/>
              <a:buChar char="•"/>
            </a:pPr>
            <a:r>
              <a:rPr lang="en-US"/>
              <a:t>Transport Work</a:t>
            </a:r>
          </a:p>
          <a:p>
            <a:pPr marL="355600" indent="-355600" algn="l">
              <a:spcBef>
                <a:spcPct val="35000"/>
              </a:spcBef>
              <a:spcAft>
                <a:spcPct val="10000"/>
              </a:spcAft>
              <a:buFont typeface="Times New Roman" pitchFamily="-65" charset="0"/>
              <a:buChar char="•"/>
            </a:pPr>
            <a:r>
              <a:rPr lang="en-US"/>
              <a:t>Chemical Work</a:t>
            </a:r>
          </a:p>
        </p:txBody>
      </p:sp>
      <p:sp>
        <p:nvSpPr>
          <p:cNvPr id="455686" name="Text Box 6"/>
          <p:cNvSpPr txBox="1">
            <a:spLocks noChangeArrowheads="1"/>
          </p:cNvSpPr>
          <p:nvPr/>
        </p:nvSpPr>
        <p:spPr bwMode="auto">
          <a:xfrm>
            <a:off x="330200" y="3911600"/>
            <a:ext cx="8356600" cy="822325"/>
          </a:xfrm>
          <a:prstGeom prst="rect">
            <a:avLst/>
          </a:prstGeom>
          <a:noFill/>
          <a:ln w="28575">
            <a:noFill/>
            <a:miter lim="800000"/>
            <a:headEnd/>
            <a:tailEnd/>
          </a:ln>
        </p:spPr>
        <p:txBody>
          <a:bodyPr>
            <a:prstTxWarp prst="textNoShape">
              <a:avLst/>
            </a:prstTxWarp>
            <a:spAutoFit/>
          </a:bodyPr>
          <a:lstStyle/>
          <a:p>
            <a:pPr algn="l">
              <a:spcBef>
                <a:spcPct val="50000"/>
              </a:spcBef>
            </a:pPr>
            <a:r>
              <a:rPr lang="en-US"/>
              <a:t>The phosphate transfer assists the cell in three main types of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6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568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568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56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build="allAtOnce"/>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ATP Driving Cellular Work</a:t>
            </a:r>
          </a:p>
        </p:txBody>
      </p:sp>
      <p:pic>
        <p:nvPicPr>
          <p:cNvPr id="94211" name="Picture 3" descr="05-06-ATPCellularWork-L"/>
          <p:cNvPicPr>
            <a:picLocks noChangeAspect="1" noChangeArrowheads="1"/>
          </p:cNvPicPr>
          <p:nvPr/>
        </p:nvPicPr>
        <p:blipFill>
          <a:blip r:embed="rId2"/>
          <a:srcRect/>
          <a:stretch>
            <a:fillRect/>
          </a:stretch>
        </p:blipFill>
        <p:spPr bwMode="auto">
          <a:xfrm>
            <a:off x="1122363" y="660400"/>
            <a:ext cx="6975475" cy="581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7733" name="Picture 5" descr="05-07-ATPcycle-L"/>
          <p:cNvPicPr>
            <a:picLocks noChangeAspect="1" noChangeArrowheads="1"/>
          </p:cNvPicPr>
          <p:nvPr/>
        </p:nvPicPr>
        <p:blipFill>
          <a:blip r:embed="rId3"/>
          <a:srcRect/>
          <a:stretch>
            <a:fillRect/>
          </a:stretch>
        </p:blipFill>
        <p:spPr bwMode="auto">
          <a:xfrm>
            <a:off x="2717800" y="1854200"/>
            <a:ext cx="5876925" cy="2744788"/>
          </a:xfrm>
          <a:prstGeom prst="rect">
            <a:avLst/>
          </a:prstGeom>
          <a:noFill/>
          <a:ln w="9525">
            <a:noFill/>
            <a:miter lim="800000"/>
            <a:headEnd/>
            <a:tailEnd/>
          </a:ln>
        </p:spPr>
      </p:pic>
      <p:sp>
        <p:nvSpPr>
          <p:cNvPr id="95235" name="Rectangle 2"/>
          <p:cNvSpPr>
            <a:spLocks noGrp="1" noChangeArrowheads="1"/>
          </p:cNvSpPr>
          <p:nvPr>
            <p:ph type="title"/>
          </p:nvPr>
        </p:nvSpPr>
        <p:spPr/>
        <p:txBody>
          <a:bodyPr/>
          <a:lstStyle/>
          <a:p>
            <a:pPr eaLnBrk="1" hangingPunct="1"/>
            <a:r>
              <a:rPr lang="en-US"/>
              <a:t>The ATP Cycle</a:t>
            </a:r>
          </a:p>
        </p:txBody>
      </p:sp>
      <p:sp>
        <p:nvSpPr>
          <p:cNvPr id="457731" name="Rectangle 3"/>
          <p:cNvSpPr>
            <a:spLocks noGrp="1" noChangeArrowheads="1"/>
          </p:cNvSpPr>
          <p:nvPr>
            <p:ph type="body" idx="1"/>
          </p:nvPr>
        </p:nvSpPr>
        <p:spPr>
          <a:xfrm>
            <a:off x="304800" y="685800"/>
            <a:ext cx="8534400" cy="1882775"/>
          </a:xfrm>
        </p:spPr>
        <p:txBody>
          <a:bodyPr/>
          <a:lstStyle/>
          <a:p>
            <a:pPr marL="0" indent="0" eaLnBrk="1" hangingPunct="1">
              <a:spcBef>
                <a:spcPct val="35000"/>
              </a:spcBef>
              <a:spcAft>
                <a:spcPct val="10000"/>
              </a:spcAft>
              <a:buFont typeface="Times New Roman" pitchFamily="-65" charset="0"/>
              <a:buNone/>
            </a:pPr>
            <a:r>
              <a:rPr lang="en-US"/>
              <a:t>Cells are constantly using ATP. </a:t>
            </a:r>
          </a:p>
          <a:p>
            <a:pPr marL="0" indent="0" eaLnBrk="1" hangingPunct="1">
              <a:spcBef>
                <a:spcPct val="35000"/>
              </a:spcBef>
              <a:spcAft>
                <a:spcPct val="10000"/>
              </a:spcAft>
              <a:buFont typeface="Times New Roman" pitchFamily="-65" charset="0"/>
              <a:buNone/>
            </a:pPr>
            <a:r>
              <a:rPr lang="en-US"/>
              <a:t>Cellular respiration is constantly making new supplies of ATP to be used during cellular work.</a:t>
            </a:r>
          </a:p>
          <a:p>
            <a:pPr marL="0" indent="0" eaLnBrk="1" hangingPunct="1">
              <a:spcBef>
                <a:spcPct val="35000"/>
              </a:spcBef>
              <a:spcAft>
                <a:spcPct val="10000"/>
              </a:spcAft>
              <a:buFont typeface="Times New Roman" pitchFamily="-65" charset="0"/>
              <a:buNone/>
            </a:pPr>
            <a:r>
              <a:rPr lang="en-US"/>
              <a:t>The ATP Cycle:</a:t>
            </a:r>
          </a:p>
        </p:txBody>
      </p:sp>
      <p:sp>
        <p:nvSpPr>
          <p:cNvPr id="457734" name="Text Box 6"/>
          <p:cNvSpPr txBox="1">
            <a:spLocks noChangeArrowheads="1"/>
          </p:cNvSpPr>
          <p:nvPr/>
        </p:nvSpPr>
        <p:spPr bwMode="auto">
          <a:xfrm>
            <a:off x="330200" y="4679950"/>
            <a:ext cx="8394700" cy="1735860"/>
          </a:xfrm>
          <a:prstGeom prst="rect">
            <a:avLst/>
          </a:prstGeom>
          <a:noFill/>
          <a:ln w="28575">
            <a:noFill/>
            <a:miter lim="800000"/>
            <a:headEnd/>
            <a:tailEnd/>
          </a:ln>
        </p:spPr>
        <p:txBody>
          <a:bodyPr>
            <a:prstTxWarp prst="textNoShape">
              <a:avLst/>
            </a:prstTxWarp>
            <a:spAutoFit/>
          </a:bodyPr>
          <a:lstStyle/>
          <a:p>
            <a:pPr algn="l">
              <a:spcBef>
                <a:spcPct val="35000"/>
              </a:spcBef>
              <a:spcAft>
                <a:spcPct val="10000"/>
              </a:spcAft>
            </a:pPr>
            <a:r>
              <a:rPr lang="en-US" dirty="0"/>
              <a:t>A working muscle cell consumes and regenerates about 10 million ATP molecules every </a:t>
            </a:r>
            <a:r>
              <a:rPr lang="en-US" dirty="0" smtClean="0"/>
              <a:t>second. </a:t>
            </a:r>
            <a:endParaRPr lang="en-US" dirty="0">
              <a:solidFill>
                <a:srgbClr val="FF0000"/>
              </a:solidFill>
            </a:endParaRPr>
          </a:p>
          <a:p>
            <a:pPr algn="l">
              <a:spcBef>
                <a:spcPct val="35000"/>
              </a:spcBef>
              <a:spcAft>
                <a:spcPct val="10000"/>
              </a:spcAft>
            </a:pPr>
            <a:r>
              <a:rPr lang="en-NZ" dirty="0"/>
              <a:t>The average human recycles 100-150 moles of ATP daily, which is around 50-75 kg!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77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77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77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4146" name="Rectangle 2"/>
          <p:cNvSpPr>
            <a:spLocks noGrp="1" noChangeArrowheads="1"/>
          </p:cNvSpPr>
          <p:nvPr>
            <p:ph type="ctrTitle"/>
          </p:nvPr>
        </p:nvSpPr>
        <p:spPr>
          <a:xfrm>
            <a:off x="693738" y="414338"/>
            <a:ext cx="7772400" cy="712787"/>
          </a:xfrm>
          <a:effectLst>
            <a:outerShdw blurRad="63500" dist="35921" dir="2700000" algn="ctr" rotWithShape="0">
              <a:schemeClr val="tx2">
                <a:alpha val="74998"/>
              </a:schemeClr>
            </a:outerShdw>
          </a:effectLst>
        </p:spPr>
        <p:txBody>
          <a:bodyPr anchor="b"/>
          <a:lstStyle/>
          <a:p>
            <a:pPr eaLnBrk="1" hangingPunct="1"/>
            <a:r>
              <a:rPr lang="en-US" sz="4400" smtClean="0"/>
              <a:t>Bioenergetics</a:t>
            </a:r>
          </a:p>
        </p:txBody>
      </p:sp>
      <p:sp>
        <p:nvSpPr>
          <p:cNvPr id="105475" name="Rectangle 3"/>
          <p:cNvSpPr>
            <a:spLocks noGrp="1" noChangeArrowheads="1"/>
          </p:cNvSpPr>
          <p:nvPr>
            <p:ph type="subTitle" idx="1"/>
          </p:nvPr>
        </p:nvSpPr>
        <p:spPr>
          <a:xfrm>
            <a:off x="0" y="1517650"/>
            <a:ext cx="8902700" cy="1189038"/>
          </a:xfrm>
        </p:spPr>
        <p:txBody>
          <a:bodyPr/>
          <a:lstStyle/>
          <a:p>
            <a:pPr eaLnBrk="1" hangingPunct="1">
              <a:spcBef>
                <a:spcPct val="0"/>
              </a:spcBef>
              <a:spcAft>
                <a:spcPct val="0"/>
              </a:spcAft>
            </a:pPr>
            <a:r>
              <a:rPr lang="en-US" dirty="0"/>
              <a:t>The Working Cell</a:t>
            </a:r>
            <a:endParaRPr lang="en-US" dirty="0" smtClean="0"/>
          </a:p>
          <a:p>
            <a:pPr eaLnBrk="1" hangingPunct="1">
              <a:spcBef>
                <a:spcPct val="0"/>
              </a:spcBef>
              <a:spcAft>
                <a:spcPct val="0"/>
              </a:spcAft>
            </a:pPr>
            <a:r>
              <a:rPr lang="en-US" sz="3200" dirty="0" smtClean="0"/>
              <a:t>Enzyme Kinetics</a:t>
            </a:r>
            <a:endParaRPr lang="en-US" sz="3200" dirty="0"/>
          </a:p>
        </p:txBody>
      </p:sp>
      <p:pic>
        <p:nvPicPr>
          <p:cNvPr id="105476" name="Picture 4"/>
          <p:cNvPicPr>
            <a:picLocks noChangeAspect="1" noChangeArrowheads="1"/>
          </p:cNvPicPr>
          <p:nvPr/>
        </p:nvPicPr>
        <p:blipFill>
          <a:blip r:embed="rId3"/>
          <a:srcRect/>
          <a:stretch>
            <a:fillRect/>
          </a:stretch>
        </p:blipFill>
        <p:spPr bwMode="auto">
          <a:xfrm>
            <a:off x="2695575" y="2886075"/>
            <a:ext cx="3486150" cy="28575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15526"/>
          </a:xfrm>
        </p:spPr>
        <p:txBody>
          <a:bodyPr/>
          <a:lstStyle/>
          <a:p>
            <a:r>
              <a:rPr lang="en-US" dirty="0" smtClean="0"/>
              <a:t>Beyond the call of duty</a:t>
            </a:r>
            <a:endParaRPr lang="en-US" dirty="0"/>
          </a:p>
        </p:txBody>
      </p:sp>
      <p:grpSp>
        <p:nvGrpSpPr>
          <p:cNvPr id="6" name="Group 5"/>
          <p:cNvGrpSpPr/>
          <p:nvPr/>
        </p:nvGrpSpPr>
        <p:grpSpPr>
          <a:xfrm>
            <a:off x="182034" y="922867"/>
            <a:ext cx="5600700" cy="2413000"/>
            <a:chOff x="1452034" y="863600"/>
            <a:chExt cx="5600700" cy="2413000"/>
          </a:xfrm>
        </p:grpSpPr>
        <p:pic>
          <p:nvPicPr>
            <p:cNvPr id="4" name="Picture 3" descr="Untitled.jpg"/>
            <p:cNvPicPr>
              <a:picLocks noChangeAspect="1"/>
            </p:cNvPicPr>
            <p:nvPr/>
          </p:nvPicPr>
          <p:blipFill>
            <a:blip r:embed="rId2"/>
            <a:srcRect t="12489" b="9286"/>
            <a:stretch>
              <a:fillRect/>
            </a:stretch>
          </p:blipFill>
          <p:spPr>
            <a:xfrm>
              <a:off x="1452034" y="863600"/>
              <a:ext cx="5600700" cy="2413000"/>
            </a:xfrm>
            <a:prstGeom prst="rect">
              <a:avLst/>
            </a:prstGeom>
          </p:spPr>
        </p:pic>
        <p:sp>
          <p:nvSpPr>
            <p:cNvPr id="5" name="Rectangle 4"/>
            <p:cNvSpPr/>
            <p:nvPr/>
          </p:nvSpPr>
          <p:spPr bwMode="auto">
            <a:xfrm>
              <a:off x="3251200" y="2294467"/>
              <a:ext cx="338667" cy="11006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45000"/>
                </a:spcBef>
                <a:spcAft>
                  <a:spcPct val="20000"/>
                </a:spcAft>
                <a:buClr>
                  <a:srgbClr val="226E52"/>
                </a:buClr>
                <a:buSzTx/>
                <a:buFont typeface="Times New Roman" pitchFamily="-65" charset="0"/>
                <a:buNone/>
                <a:tabLst/>
              </a:pPr>
              <a:endParaRPr kumimoji="0" lang="en-US" sz="2400" b="0" i="0" u="none" strike="noStrike" cap="none" normalizeH="0" baseline="0">
                <a:ln>
                  <a:noFill/>
                </a:ln>
                <a:solidFill>
                  <a:schemeClr val="tx1"/>
                </a:solidFill>
                <a:effectLst/>
                <a:latin typeface="Arial" pitchFamily="-65" charset="0"/>
              </a:endParaRPr>
            </a:p>
          </p:txBody>
        </p:sp>
      </p:grpSp>
      <p:pic>
        <p:nvPicPr>
          <p:cNvPr id="7" name="Picture 6"/>
          <p:cNvPicPr>
            <a:picLocks noChangeAspect="1"/>
          </p:cNvPicPr>
          <p:nvPr/>
        </p:nvPicPr>
        <p:blipFill>
          <a:blip r:embed="rId3"/>
          <a:srcRect b="79150"/>
          <a:stretch>
            <a:fillRect/>
          </a:stretch>
        </p:blipFill>
        <p:spPr>
          <a:xfrm>
            <a:off x="1250125" y="2559626"/>
            <a:ext cx="6818630" cy="1555174"/>
          </a:xfrm>
          <a:prstGeom prst="rect">
            <a:avLst/>
          </a:prstGeom>
        </p:spPr>
      </p:pic>
      <p:pic>
        <p:nvPicPr>
          <p:cNvPr id="8" name="Picture 7" descr="22998.jpg"/>
          <p:cNvPicPr>
            <a:picLocks noChangeAspect="1"/>
          </p:cNvPicPr>
          <p:nvPr/>
        </p:nvPicPr>
        <p:blipFill>
          <a:blip r:embed="rId4"/>
          <a:srcRect t="8228" b="240"/>
          <a:stretch>
            <a:fillRect/>
          </a:stretch>
        </p:blipFill>
        <p:spPr>
          <a:xfrm>
            <a:off x="296334" y="3152896"/>
            <a:ext cx="4817534" cy="3307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cy-GB"/>
              <a:t>Overview</a:t>
            </a:r>
            <a:endParaRPr lang="en-US"/>
          </a:p>
        </p:txBody>
      </p:sp>
      <p:sp>
        <p:nvSpPr>
          <p:cNvPr id="776195" name="Rectangle 3"/>
          <p:cNvSpPr>
            <a:spLocks noGrp="1" noChangeArrowheads="1"/>
          </p:cNvSpPr>
          <p:nvPr>
            <p:ph type="body" idx="1"/>
          </p:nvPr>
        </p:nvSpPr>
        <p:spPr>
          <a:xfrm>
            <a:off x="304800" y="685800"/>
            <a:ext cx="8534400" cy="5716949"/>
          </a:xfrm>
        </p:spPr>
        <p:txBody>
          <a:bodyPr/>
          <a:lstStyle/>
          <a:p>
            <a:pPr eaLnBrk="1" hangingPunct="1"/>
            <a:r>
              <a:rPr lang="cy-GB" dirty="0"/>
              <a:t>In the</a:t>
            </a:r>
            <a:r>
              <a:rPr lang="cy-GB" dirty="0" smtClean="0"/>
              <a:t> previous </a:t>
            </a:r>
            <a:r>
              <a:rPr lang="cy-GB" dirty="0"/>
              <a:t>lecture we discussed the thermodynamics of biochemical reactions. Thermodynamics can be used to show whether a reaction occurs spontaneously. However, it does not tell us how fast it occurs. </a:t>
            </a:r>
          </a:p>
          <a:p>
            <a:pPr eaLnBrk="1" hangingPunct="1"/>
            <a:r>
              <a:rPr lang="cy-GB" dirty="0"/>
              <a:t>The field that investigates the rates of reactions is called chemical kinetics. In this lecture we will consider factors which affect the rate of a reaction, and how cells increase the rate of cellular reactions. </a:t>
            </a:r>
            <a:endParaRPr lang="cy-GB" dirty="0" smtClean="0"/>
          </a:p>
          <a:p>
            <a:pPr eaLnBrk="1" hangingPunct="1"/>
            <a:r>
              <a:rPr lang="cy-GB" dirty="0" smtClean="0"/>
              <a:t>In contrast to many man-made processes, in particular combustion processes, biochemical reactions are typically: </a:t>
            </a:r>
          </a:p>
          <a:p>
            <a:pPr lvl="1" eaLnBrk="1" hangingPunct="1">
              <a:spcBef>
                <a:spcPts val="696"/>
              </a:spcBef>
              <a:spcAft>
                <a:spcPts val="0"/>
              </a:spcAft>
            </a:pPr>
            <a:r>
              <a:rPr lang="cy-GB" dirty="0" smtClean="0"/>
              <a:t>slow</a:t>
            </a:r>
          </a:p>
          <a:p>
            <a:pPr lvl="1" eaLnBrk="1" hangingPunct="1">
              <a:spcBef>
                <a:spcPts val="696"/>
              </a:spcBef>
              <a:spcAft>
                <a:spcPts val="0"/>
              </a:spcAft>
            </a:pPr>
            <a:r>
              <a:rPr lang="en-US" dirty="0" smtClean="0"/>
              <a:t>e</a:t>
            </a:r>
            <a:r>
              <a:rPr lang="cy-GB" dirty="0" smtClean="0"/>
              <a:t>nergetically efficient</a:t>
            </a:r>
          </a:p>
          <a:p>
            <a:pPr lvl="1" eaLnBrk="1" hangingPunct="1">
              <a:spcBef>
                <a:spcPts val="696"/>
              </a:spcBef>
              <a:spcAft>
                <a:spcPts val="0"/>
              </a:spcAft>
            </a:pPr>
            <a:r>
              <a:rPr lang="en-US" dirty="0" err="1" smtClean="0"/>
              <a:t>h</a:t>
            </a:r>
            <a:r>
              <a:rPr lang="cy-GB" dirty="0" smtClean="0"/>
              <a:t>ighly controlled </a:t>
            </a:r>
            <a:r>
              <a:rPr lang="en-US" dirty="0" smtClean="0"/>
              <a:t>–</a:t>
            </a:r>
            <a:r>
              <a:rPr lang="cy-GB" dirty="0" smtClean="0"/>
              <a:t> Enzyme Catalysis</a:t>
            </a:r>
            <a:endParaRPr lang="cy-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6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6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Rate of Reaction</a:t>
            </a:r>
          </a:p>
        </p:txBody>
      </p:sp>
      <p:sp>
        <p:nvSpPr>
          <p:cNvPr id="108547" name="Rectangle 3"/>
          <p:cNvSpPr>
            <a:spLocks noGrp="1" noChangeArrowheads="1"/>
          </p:cNvSpPr>
          <p:nvPr>
            <p:ph type="body" idx="1"/>
          </p:nvPr>
        </p:nvSpPr>
        <p:spPr>
          <a:xfrm>
            <a:off x="177800" y="695325"/>
            <a:ext cx="8534400" cy="2632075"/>
          </a:xfrm>
        </p:spPr>
        <p:txBody>
          <a:bodyPr/>
          <a:lstStyle/>
          <a:p>
            <a:pPr eaLnBrk="1" hangingPunct="1"/>
            <a:r>
              <a:rPr lang="en-US" dirty="0"/>
              <a:t>The rate of a reaction is the speed at which the product of the reaction is formed</a:t>
            </a:r>
          </a:p>
          <a:p>
            <a:pPr eaLnBrk="1" hangingPunct="1"/>
            <a:endParaRPr lang="cy-GB" dirty="0"/>
          </a:p>
          <a:p>
            <a:pPr eaLnBrk="1" hangingPunct="1"/>
            <a:endParaRPr lang="cy-GB" dirty="0"/>
          </a:p>
          <a:p>
            <a:pPr eaLnBrk="1" hangingPunct="1">
              <a:buFont typeface="Times New Roman" pitchFamily="-65" charset="0"/>
              <a:buNone/>
            </a:pPr>
            <a:endParaRPr lang="cy-GB" dirty="0"/>
          </a:p>
        </p:txBody>
      </p:sp>
      <p:sp>
        <p:nvSpPr>
          <p:cNvPr id="108548" name="Rectangle 4"/>
          <p:cNvSpPr>
            <a:spLocks noChangeArrowheads="1"/>
          </p:cNvSpPr>
          <p:nvPr/>
        </p:nvSpPr>
        <p:spPr bwMode="auto">
          <a:xfrm>
            <a:off x="304800" y="2017713"/>
            <a:ext cx="8534400" cy="4114800"/>
          </a:xfrm>
          <a:prstGeom prst="rect">
            <a:avLst/>
          </a:prstGeom>
          <a:noFill/>
          <a:ln w="9525">
            <a:noFill/>
            <a:miter lim="800000"/>
            <a:headEnd/>
            <a:tailEnd/>
          </a:ln>
        </p:spPr>
        <p:txBody>
          <a:bodyPr>
            <a:prstTxWarp prst="textNoShape">
              <a:avLst/>
            </a:prstTxWarp>
          </a:bodyPr>
          <a:lstStyle/>
          <a:p>
            <a:pPr marL="342900" indent="-342900" algn="l">
              <a:buFont typeface="Times New Roman" pitchFamily="-65" charset="0"/>
              <a:buChar char="•"/>
            </a:pPr>
            <a:endParaRPr lang="en-US" sz="2000" b="1"/>
          </a:p>
        </p:txBody>
      </p:sp>
      <p:grpSp>
        <p:nvGrpSpPr>
          <p:cNvPr id="2" name="Group 5"/>
          <p:cNvGrpSpPr>
            <a:grpSpLocks/>
          </p:cNvGrpSpPr>
          <p:nvPr/>
        </p:nvGrpSpPr>
        <p:grpSpPr bwMode="auto">
          <a:xfrm>
            <a:off x="292100" y="1651000"/>
            <a:ext cx="8750300" cy="952500"/>
            <a:chOff x="184" y="956"/>
            <a:chExt cx="5512" cy="600"/>
          </a:xfrm>
        </p:grpSpPr>
        <p:sp>
          <p:nvSpPr>
            <p:cNvPr id="108607" name="Text Box 6"/>
            <p:cNvSpPr txBox="1">
              <a:spLocks noChangeArrowheads="1"/>
            </p:cNvSpPr>
            <p:nvPr/>
          </p:nvSpPr>
          <p:spPr bwMode="auto">
            <a:xfrm>
              <a:off x="992" y="956"/>
              <a:ext cx="4538" cy="288"/>
            </a:xfrm>
            <a:prstGeom prst="rect">
              <a:avLst/>
            </a:prstGeom>
            <a:noFill/>
            <a:ln w="9525">
              <a:noFill/>
              <a:miter lim="800000"/>
              <a:headEnd/>
              <a:tailEnd/>
            </a:ln>
          </p:spPr>
          <p:txBody>
            <a:bodyPr>
              <a:prstTxWarp prst="textNoShape">
                <a:avLst/>
              </a:prstTxWarp>
              <a:spAutoFit/>
            </a:bodyPr>
            <a:lstStyle/>
            <a:p>
              <a:pPr algn="l">
                <a:spcBef>
                  <a:spcPct val="50000"/>
                </a:spcBef>
              </a:pPr>
              <a:r>
                <a:rPr lang="cy-GB" dirty="0" smtClean="0"/>
                <a:t>amount of product formed              </a:t>
              </a:r>
              <a:r>
                <a:rPr lang="el-GR" dirty="0" smtClean="0">
                  <a:ea typeface="Arial" pitchFamily="-65" charset="0"/>
                  <a:cs typeface="Arial" pitchFamily="-65" charset="0"/>
                </a:rPr>
                <a:t>Δ</a:t>
              </a:r>
              <a:r>
                <a:rPr lang="cy-GB" dirty="0" smtClean="0"/>
                <a:t>n/V       </a:t>
              </a:r>
              <a:r>
                <a:rPr lang="cy-GB" dirty="0"/>
                <a:t>mol/L</a:t>
              </a:r>
              <a:endParaRPr lang="en-US" dirty="0"/>
            </a:p>
          </p:txBody>
        </p:sp>
        <p:grpSp>
          <p:nvGrpSpPr>
            <p:cNvPr id="108608" name="Group 7"/>
            <p:cNvGrpSpPr>
              <a:grpSpLocks/>
            </p:cNvGrpSpPr>
            <p:nvPr/>
          </p:nvGrpSpPr>
          <p:grpSpPr bwMode="auto">
            <a:xfrm>
              <a:off x="184" y="1052"/>
              <a:ext cx="5512" cy="504"/>
              <a:chOff x="184" y="1256"/>
              <a:chExt cx="5512" cy="504"/>
            </a:xfrm>
          </p:grpSpPr>
          <p:sp>
            <p:nvSpPr>
              <p:cNvPr id="108609" name="Text Box 8"/>
              <p:cNvSpPr txBox="1">
                <a:spLocks noChangeArrowheads="1"/>
              </p:cNvSpPr>
              <p:nvPr/>
            </p:nvSpPr>
            <p:spPr bwMode="auto">
              <a:xfrm>
                <a:off x="4488" y="1256"/>
                <a:ext cx="944" cy="365"/>
              </a:xfrm>
              <a:prstGeom prst="rect">
                <a:avLst/>
              </a:prstGeom>
              <a:noFill/>
              <a:ln w="9525">
                <a:noFill/>
                <a:miter lim="800000"/>
                <a:headEnd/>
                <a:tailEnd/>
              </a:ln>
            </p:spPr>
            <p:txBody>
              <a:bodyPr>
                <a:prstTxWarp prst="textNoShape">
                  <a:avLst/>
                </a:prstTxWarp>
                <a:spAutoFit/>
              </a:bodyPr>
              <a:lstStyle/>
              <a:p>
                <a:pPr algn="l">
                  <a:spcBef>
                    <a:spcPct val="50000"/>
                  </a:spcBef>
                </a:pPr>
                <a:r>
                  <a:rPr lang="cy-GB" sz="3200" b="1"/>
                  <a:t> (        )</a:t>
                </a:r>
                <a:endParaRPr lang="en-US" sz="3200" b="1"/>
              </a:p>
            </p:txBody>
          </p:sp>
          <p:sp>
            <p:nvSpPr>
              <p:cNvPr id="108610" name="Line 9"/>
              <p:cNvSpPr>
                <a:spLocks noChangeShapeType="1"/>
              </p:cNvSpPr>
              <p:nvPr/>
            </p:nvSpPr>
            <p:spPr bwMode="auto">
              <a:xfrm>
                <a:off x="912" y="1448"/>
                <a:ext cx="2656" cy="0"/>
              </a:xfrm>
              <a:prstGeom prst="line">
                <a:avLst/>
              </a:prstGeom>
              <a:noFill/>
              <a:ln w="25400">
                <a:solidFill>
                  <a:schemeClr val="tx1"/>
                </a:solidFill>
                <a:round/>
                <a:headEnd/>
                <a:tailEnd/>
              </a:ln>
            </p:spPr>
            <p:txBody>
              <a:bodyPr>
                <a:prstTxWarp prst="textNoShape">
                  <a:avLst/>
                </a:prstTxWarp>
                <a:spAutoFit/>
              </a:bodyPr>
              <a:lstStyle/>
              <a:p>
                <a:endParaRPr lang="en-US"/>
              </a:p>
            </p:txBody>
          </p:sp>
          <p:sp>
            <p:nvSpPr>
              <p:cNvPr id="108611" name="Text Box 10"/>
              <p:cNvSpPr txBox="1">
                <a:spLocks noChangeArrowheads="1"/>
              </p:cNvSpPr>
              <p:nvPr/>
            </p:nvSpPr>
            <p:spPr bwMode="auto">
              <a:xfrm>
                <a:off x="968" y="1472"/>
                <a:ext cx="4728" cy="288"/>
              </a:xfrm>
              <a:prstGeom prst="rect">
                <a:avLst/>
              </a:prstGeom>
              <a:noFill/>
              <a:ln w="9525">
                <a:noFill/>
                <a:miter lim="800000"/>
                <a:headEnd/>
                <a:tailEnd/>
              </a:ln>
            </p:spPr>
            <p:txBody>
              <a:bodyPr>
                <a:prstTxWarp prst="textNoShape">
                  <a:avLst/>
                </a:prstTxWarp>
                <a:spAutoFit/>
              </a:bodyPr>
              <a:lstStyle/>
              <a:p>
                <a:pPr algn="l">
                  <a:spcBef>
                    <a:spcPct val="50000"/>
                  </a:spcBef>
                </a:pPr>
                <a:r>
                  <a:rPr lang="cy-GB" dirty="0"/>
                  <a:t>t</a:t>
                </a:r>
                <a:r>
                  <a:rPr lang="cy-GB" dirty="0" smtClean="0"/>
                  <a:t>ime </a:t>
                </a:r>
                <a:r>
                  <a:rPr lang="cy-GB" dirty="0"/>
                  <a:t>for the</a:t>
                </a:r>
                <a:r>
                  <a:rPr lang="cy-GB" dirty="0" smtClean="0"/>
                  <a:t> reaction </a:t>
                </a:r>
                <a:r>
                  <a:rPr lang="cy-GB" dirty="0"/>
                  <a:t>to occur            </a:t>
                </a:r>
                <a:r>
                  <a:rPr lang="el-GR" dirty="0"/>
                  <a:t>Δ</a:t>
                </a:r>
                <a:r>
                  <a:rPr lang="cy-GB" dirty="0"/>
                  <a:t>t           </a:t>
                </a:r>
                <a:r>
                  <a:rPr lang="cy-GB" dirty="0" smtClean="0"/>
                  <a:t>  s</a:t>
                </a:r>
                <a:endParaRPr lang="en-US" dirty="0"/>
              </a:p>
            </p:txBody>
          </p:sp>
          <p:sp>
            <p:nvSpPr>
              <p:cNvPr id="108612" name="Text Box 11"/>
              <p:cNvSpPr txBox="1">
                <a:spLocks noChangeArrowheads="1"/>
              </p:cNvSpPr>
              <p:nvPr/>
            </p:nvSpPr>
            <p:spPr bwMode="auto">
              <a:xfrm>
                <a:off x="184" y="1320"/>
                <a:ext cx="728" cy="288"/>
              </a:xfrm>
              <a:prstGeom prst="rect">
                <a:avLst/>
              </a:prstGeom>
              <a:noFill/>
              <a:ln w="9525">
                <a:noFill/>
                <a:miter lim="800000"/>
                <a:headEnd/>
                <a:tailEnd/>
              </a:ln>
            </p:spPr>
            <p:txBody>
              <a:bodyPr>
                <a:prstTxWarp prst="textNoShape">
                  <a:avLst/>
                </a:prstTxWarp>
                <a:spAutoFit/>
              </a:bodyPr>
              <a:lstStyle/>
              <a:p>
                <a:pPr algn="l">
                  <a:spcBef>
                    <a:spcPct val="50000"/>
                  </a:spcBef>
                </a:pPr>
                <a:r>
                  <a:rPr lang="cy-GB"/>
                  <a:t>Rate = </a:t>
                </a:r>
                <a:endParaRPr lang="en-US"/>
              </a:p>
            </p:txBody>
          </p:sp>
          <p:sp>
            <p:nvSpPr>
              <p:cNvPr id="108613" name="Text Box 12"/>
              <p:cNvSpPr txBox="1">
                <a:spLocks noChangeArrowheads="1"/>
              </p:cNvSpPr>
              <p:nvPr/>
            </p:nvSpPr>
            <p:spPr bwMode="auto">
              <a:xfrm>
                <a:off x="3608" y="1304"/>
                <a:ext cx="192" cy="288"/>
              </a:xfrm>
              <a:prstGeom prst="rect">
                <a:avLst/>
              </a:prstGeom>
              <a:noFill/>
              <a:ln w="9525">
                <a:noFill/>
                <a:miter lim="800000"/>
                <a:headEnd/>
                <a:tailEnd/>
              </a:ln>
            </p:spPr>
            <p:txBody>
              <a:bodyPr>
                <a:prstTxWarp prst="textNoShape">
                  <a:avLst/>
                </a:prstTxWarp>
                <a:spAutoFit/>
              </a:bodyPr>
              <a:lstStyle/>
              <a:p>
                <a:pPr algn="l">
                  <a:spcBef>
                    <a:spcPct val="50000"/>
                  </a:spcBef>
                </a:pPr>
                <a:r>
                  <a:rPr lang="cy-GB" b="1"/>
                  <a:t>=</a:t>
                </a:r>
                <a:endParaRPr lang="en-US" b="1"/>
              </a:p>
            </p:txBody>
          </p:sp>
          <p:sp>
            <p:nvSpPr>
              <p:cNvPr id="108614" name="Line 13"/>
              <p:cNvSpPr>
                <a:spLocks noChangeShapeType="1"/>
              </p:cNvSpPr>
              <p:nvPr/>
            </p:nvSpPr>
            <p:spPr bwMode="auto">
              <a:xfrm>
                <a:off x="3848" y="1448"/>
                <a:ext cx="672" cy="0"/>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615" name="Line 14"/>
              <p:cNvSpPr>
                <a:spLocks noChangeShapeType="1"/>
              </p:cNvSpPr>
              <p:nvPr/>
            </p:nvSpPr>
            <p:spPr bwMode="auto">
              <a:xfrm>
                <a:off x="4696" y="1448"/>
                <a:ext cx="606" cy="0"/>
              </a:xfrm>
              <a:prstGeom prst="line">
                <a:avLst/>
              </a:prstGeom>
              <a:noFill/>
              <a:ln w="28575">
                <a:solidFill>
                  <a:schemeClr val="tx1"/>
                </a:solidFill>
                <a:round/>
                <a:headEnd/>
                <a:tailEnd/>
              </a:ln>
            </p:spPr>
            <p:txBody>
              <a:bodyPr>
                <a:prstTxWarp prst="textNoShape">
                  <a:avLst/>
                </a:prstTxWarp>
                <a:spAutoFit/>
              </a:bodyPr>
              <a:lstStyle/>
              <a:p>
                <a:endParaRPr lang="en-US"/>
              </a:p>
            </p:txBody>
          </p:sp>
        </p:grpSp>
      </p:grpSp>
      <p:grpSp>
        <p:nvGrpSpPr>
          <p:cNvPr id="4" name="Group 15"/>
          <p:cNvGrpSpPr>
            <a:grpSpLocks/>
          </p:cNvGrpSpPr>
          <p:nvPr/>
        </p:nvGrpSpPr>
        <p:grpSpPr bwMode="auto">
          <a:xfrm>
            <a:off x="454025" y="3689350"/>
            <a:ext cx="1798638" cy="1103313"/>
            <a:chOff x="286" y="2324"/>
            <a:chExt cx="1133" cy="695"/>
          </a:xfrm>
        </p:grpSpPr>
        <p:grpSp>
          <p:nvGrpSpPr>
            <p:cNvPr id="108603" name="Group 16"/>
            <p:cNvGrpSpPr>
              <a:grpSpLocks/>
            </p:cNvGrpSpPr>
            <p:nvPr/>
          </p:nvGrpSpPr>
          <p:grpSpPr bwMode="auto">
            <a:xfrm>
              <a:off x="286" y="2368"/>
              <a:ext cx="1133" cy="651"/>
              <a:chOff x="286" y="2260"/>
              <a:chExt cx="1133" cy="651"/>
            </a:xfrm>
          </p:grpSpPr>
          <p:sp>
            <p:nvSpPr>
              <p:cNvPr id="108605" name="Text Box 17"/>
              <p:cNvSpPr txBox="1">
                <a:spLocks noChangeArrowheads="1"/>
              </p:cNvSpPr>
              <p:nvPr/>
            </p:nvSpPr>
            <p:spPr bwMode="auto">
              <a:xfrm>
                <a:off x="286" y="2312"/>
                <a:ext cx="1133" cy="566"/>
              </a:xfrm>
              <a:prstGeom prst="rect">
                <a:avLst/>
              </a:prstGeom>
              <a:noFill/>
              <a:ln w="9525">
                <a:noFill/>
                <a:miter lim="800000"/>
                <a:headEnd/>
                <a:tailEnd/>
              </a:ln>
            </p:spPr>
            <p:txBody>
              <a:bodyPr>
                <a:prstTxWarp prst="textNoShape">
                  <a:avLst/>
                </a:prstTxWarp>
                <a:spAutoFit/>
              </a:bodyPr>
              <a:lstStyle/>
              <a:p>
                <a:pPr>
                  <a:spcBef>
                    <a:spcPct val="30000"/>
                  </a:spcBef>
                  <a:spcAft>
                    <a:spcPct val="0"/>
                  </a:spcAft>
                </a:pPr>
                <a:r>
                  <a:rPr lang="cy-GB" sz="1600" dirty="0"/>
                  <a:t>Cellular rxn</a:t>
                </a:r>
              </a:p>
              <a:p>
                <a:pPr>
                  <a:spcBef>
                    <a:spcPct val="30000"/>
                  </a:spcBef>
                  <a:spcAft>
                    <a:spcPct val="0"/>
                  </a:spcAft>
                </a:pPr>
                <a:r>
                  <a:rPr lang="cy-GB" sz="1600" dirty="0"/>
                  <a:t>Wastewater treatment</a:t>
                </a:r>
                <a:endParaRPr lang="en-US" sz="1600" dirty="0"/>
              </a:p>
            </p:txBody>
          </p:sp>
          <p:sp>
            <p:nvSpPr>
              <p:cNvPr id="108606" name="Oval 18"/>
              <p:cNvSpPr>
                <a:spLocks noChangeArrowheads="1"/>
              </p:cNvSpPr>
              <p:nvPr/>
            </p:nvSpPr>
            <p:spPr bwMode="auto">
              <a:xfrm>
                <a:off x="304" y="2260"/>
                <a:ext cx="1055" cy="651"/>
              </a:xfrm>
              <a:prstGeom prst="ellipse">
                <a:avLst/>
              </a:prstGeom>
              <a:noFill/>
              <a:ln w="22225">
                <a:solidFill>
                  <a:srgbClr val="FF0000"/>
                </a:solidFill>
                <a:round/>
                <a:headEnd/>
                <a:tailEnd/>
              </a:ln>
            </p:spPr>
            <p:txBody>
              <a:bodyPr anchor="ctr">
                <a:prstTxWarp prst="textNoShape">
                  <a:avLst/>
                </a:prstTxWarp>
                <a:spAutoFit/>
              </a:bodyPr>
              <a:lstStyle/>
              <a:p>
                <a:endParaRPr lang="en-US"/>
              </a:p>
            </p:txBody>
          </p:sp>
        </p:grpSp>
        <p:sp>
          <p:nvSpPr>
            <p:cNvPr id="108604" name="Line 19"/>
            <p:cNvSpPr>
              <a:spLocks noChangeShapeType="1"/>
            </p:cNvSpPr>
            <p:nvPr/>
          </p:nvSpPr>
          <p:spPr bwMode="auto">
            <a:xfrm>
              <a:off x="304" y="2324"/>
              <a:ext cx="1080" cy="0"/>
            </a:xfrm>
            <a:prstGeom prst="line">
              <a:avLst/>
            </a:prstGeom>
            <a:noFill/>
            <a:ln w="28575">
              <a:solidFill>
                <a:schemeClr val="tx1"/>
              </a:solidFill>
              <a:round/>
              <a:headEnd type="triangle" w="med" len="med"/>
              <a:tailEnd type="triangle" w="med" len="med"/>
            </a:ln>
          </p:spPr>
          <p:txBody>
            <a:bodyPr>
              <a:prstTxWarp prst="textNoShape">
                <a:avLst/>
              </a:prstTxWarp>
              <a:spAutoFit/>
            </a:bodyPr>
            <a:lstStyle/>
            <a:p>
              <a:endParaRPr lang="en-US"/>
            </a:p>
          </p:txBody>
        </p:sp>
      </p:grpSp>
      <p:grpSp>
        <p:nvGrpSpPr>
          <p:cNvPr id="6" name="Group 20"/>
          <p:cNvGrpSpPr>
            <a:grpSpLocks/>
          </p:cNvGrpSpPr>
          <p:nvPr/>
        </p:nvGrpSpPr>
        <p:grpSpPr bwMode="auto">
          <a:xfrm>
            <a:off x="2173288" y="3422650"/>
            <a:ext cx="936625" cy="889000"/>
            <a:chOff x="1369" y="2156"/>
            <a:chExt cx="590" cy="560"/>
          </a:xfrm>
        </p:grpSpPr>
        <p:grpSp>
          <p:nvGrpSpPr>
            <p:cNvPr id="108599" name="Group 21"/>
            <p:cNvGrpSpPr>
              <a:grpSpLocks/>
            </p:cNvGrpSpPr>
            <p:nvPr/>
          </p:nvGrpSpPr>
          <p:grpSpPr bwMode="auto">
            <a:xfrm>
              <a:off x="1369" y="2333"/>
              <a:ext cx="590" cy="383"/>
              <a:chOff x="1033" y="1945"/>
              <a:chExt cx="590" cy="383"/>
            </a:xfrm>
          </p:grpSpPr>
          <p:sp>
            <p:nvSpPr>
              <p:cNvPr id="108601" name="Text Box 22"/>
              <p:cNvSpPr txBox="1">
                <a:spLocks noChangeArrowheads="1"/>
              </p:cNvSpPr>
              <p:nvPr/>
            </p:nvSpPr>
            <p:spPr bwMode="auto">
              <a:xfrm>
                <a:off x="1081" y="1945"/>
                <a:ext cx="538" cy="366"/>
              </a:xfrm>
              <a:prstGeom prst="rect">
                <a:avLst/>
              </a:prstGeom>
              <a:noFill/>
              <a:ln w="9525">
                <a:noFill/>
                <a:miter lim="800000"/>
                <a:headEnd/>
                <a:tailEnd/>
              </a:ln>
            </p:spPr>
            <p:txBody>
              <a:bodyPr>
                <a:prstTxWarp prst="textNoShape">
                  <a:avLst/>
                </a:prstTxWarp>
                <a:spAutoFit/>
              </a:bodyPr>
              <a:lstStyle/>
              <a:p>
                <a:pPr>
                  <a:spcBef>
                    <a:spcPct val="50000"/>
                  </a:spcBef>
                </a:pPr>
                <a:r>
                  <a:rPr lang="cy-GB" sz="1600"/>
                  <a:t>Human at rest</a:t>
                </a:r>
                <a:endParaRPr lang="en-US" sz="1600"/>
              </a:p>
            </p:txBody>
          </p:sp>
          <p:sp>
            <p:nvSpPr>
              <p:cNvPr id="108602" name="Oval 23"/>
              <p:cNvSpPr>
                <a:spLocks noChangeArrowheads="1"/>
              </p:cNvSpPr>
              <p:nvPr/>
            </p:nvSpPr>
            <p:spPr bwMode="auto">
              <a:xfrm>
                <a:off x="1033" y="1953"/>
                <a:ext cx="590" cy="375"/>
              </a:xfrm>
              <a:prstGeom prst="ellipse">
                <a:avLst/>
              </a:prstGeom>
              <a:noFill/>
              <a:ln w="22225">
                <a:solidFill>
                  <a:srgbClr val="FF0000"/>
                </a:solidFill>
                <a:round/>
                <a:headEnd/>
                <a:tailEnd/>
              </a:ln>
            </p:spPr>
            <p:txBody>
              <a:bodyPr wrap="none" anchor="ctr">
                <a:prstTxWarp prst="textNoShape">
                  <a:avLst/>
                </a:prstTxWarp>
                <a:spAutoFit/>
              </a:bodyPr>
              <a:lstStyle/>
              <a:p>
                <a:endParaRPr lang="en-US"/>
              </a:p>
            </p:txBody>
          </p:sp>
        </p:grpSp>
        <p:sp>
          <p:nvSpPr>
            <p:cNvPr id="108600" name="Line 24"/>
            <p:cNvSpPr>
              <a:spLocks noChangeShapeType="1"/>
            </p:cNvSpPr>
            <p:nvPr/>
          </p:nvSpPr>
          <p:spPr bwMode="auto">
            <a:xfrm flipV="1">
              <a:off x="1672" y="2156"/>
              <a:ext cx="0" cy="176"/>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grpSp>
      <p:grpSp>
        <p:nvGrpSpPr>
          <p:cNvPr id="8" name="Group 25"/>
          <p:cNvGrpSpPr>
            <a:grpSpLocks/>
          </p:cNvGrpSpPr>
          <p:nvPr/>
        </p:nvGrpSpPr>
        <p:grpSpPr bwMode="auto">
          <a:xfrm>
            <a:off x="2805113" y="3384550"/>
            <a:ext cx="1577975" cy="1520825"/>
            <a:chOff x="1767" y="2132"/>
            <a:chExt cx="994" cy="958"/>
          </a:xfrm>
        </p:grpSpPr>
        <p:grpSp>
          <p:nvGrpSpPr>
            <p:cNvPr id="108595" name="Group 26"/>
            <p:cNvGrpSpPr>
              <a:grpSpLocks/>
            </p:cNvGrpSpPr>
            <p:nvPr/>
          </p:nvGrpSpPr>
          <p:grpSpPr bwMode="auto">
            <a:xfrm>
              <a:off x="1767" y="2653"/>
              <a:ext cx="994" cy="437"/>
              <a:chOff x="1279" y="2281"/>
              <a:chExt cx="994" cy="437"/>
            </a:xfrm>
          </p:grpSpPr>
          <p:sp>
            <p:nvSpPr>
              <p:cNvPr id="108597" name="Text Box 27"/>
              <p:cNvSpPr txBox="1">
                <a:spLocks noChangeArrowheads="1"/>
              </p:cNvSpPr>
              <p:nvPr/>
            </p:nvSpPr>
            <p:spPr bwMode="auto">
              <a:xfrm>
                <a:off x="1298" y="2291"/>
                <a:ext cx="975" cy="366"/>
              </a:xfrm>
              <a:prstGeom prst="rect">
                <a:avLst/>
              </a:prstGeom>
              <a:noFill/>
              <a:ln w="9525">
                <a:noFill/>
                <a:miter lim="800000"/>
                <a:headEnd/>
                <a:tailEnd/>
              </a:ln>
            </p:spPr>
            <p:txBody>
              <a:bodyPr>
                <a:prstTxWarp prst="textNoShape">
                  <a:avLst/>
                </a:prstTxWarp>
                <a:spAutoFit/>
              </a:bodyPr>
              <a:lstStyle/>
              <a:p>
                <a:pPr>
                  <a:spcBef>
                    <a:spcPct val="50000"/>
                  </a:spcBef>
                </a:pPr>
                <a:r>
                  <a:rPr lang="cy-GB" sz="1600"/>
                  <a:t>Human working hard</a:t>
                </a:r>
                <a:endParaRPr lang="en-US" sz="1600"/>
              </a:p>
            </p:txBody>
          </p:sp>
          <p:sp>
            <p:nvSpPr>
              <p:cNvPr id="108598" name="Oval 28"/>
              <p:cNvSpPr>
                <a:spLocks noChangeArrowheads="1"/>
              </p:cNvSpPr>
              <p:nvPr/>
            </p:nvSpPr>
            <p:spPr bwMode="auto">
              <a:xfrm>
                <a:off x="1279" y="2281"/>
                <a:ext cx="979" cy="437"/>
              </a:xfrm>
              <a:prstGeom prst="ellipse">
                <a:avLst/>
              </a:prstGeom>
              <a:noFill/>
              <a:ln w="22225">
                <a:solidFill>
                  <a:srgbClr val="FF0000"/>
                </a:solidFill>
                <a:round/>
                <a:headEnd/>
                <a:tailEnd/>
              </a:ln>
            </p:spPr>
            <p:txBody>
              <a:bodyPr anchor="ctr">
                <a:prstTxWarp prst="textNoShape">
                  <a:avLst/>
                </a:prstTxWarp>
                <a:spAutoFit/>
              </a:bodyPr>
              <a:lstStyle/>
              <a:p>
                <a:endParaRPr lang="en-US"/>
              </a:p>
            </p:txBody>
          </p:sp>
        </p:grpSp>
        <p:sp>
          <p:nvSpPr>
            <p:cNvPr id="108596" name="Line 29"/>
            <p:cNvSpPr>
              <a:spLocks noChangeShapeType="1"/>
            </p:cNvSpPr>
            <p:nvPr/>
          </p:nvSpPr>
          <p:spPr bwMode="auto">
            <a:xfrm flipH="1" flipV="1">
              <a:off x="2024" y="2132"/>
              <a:ext cx="240" cy="52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grpSp>
      <p:grpSp>
        <p:nvGrpSpPr>
          <p:cNvPr id="10" name="Group 30"/>
          <p:cNvGrpSpPr>
            <a:grpSpLocks/>
          </p:cNvGrpSpPr>
          <p:nvPr/>
        </p:nvGrpSpPr>
        <p:grpSpPr bwMode="auto">
          <a:xfrm>
            <a:off x="6591300" y="3816350"/>
            <a:ext cx="1714500" cy="822325"/>
            <a:chOff x="4152" y="2404"/>
            <a:chExt cx="1080" cy="518"/>
          </a:xfrm>
        </p:grpSpPr>
        <p:sp>
          <p:nvSpPr>
            <p:cNvPr id="108591" name="Line 31"/>
            <p:cNvSpPr>
              <a:spLocks noChangeShapeType="1"/>
            </p:cNvSpPr>
            <p:nvPr/>
          </p:nvSpPr>
          <p:spPr bwMode="auto">
            <a:xfrm>
              <a:off x="4152" y="2404"/>
              <a:ext cx="1080" cy="0"/>
            </a:xfrm>
            <a:prstGeom prst="line">
              <a:avLst/>
            </a:prstGeom>
            <a:noFill/>
            <a:ln w="28575">
              <a:solidFill>
                <a:schemeClr val="tx1"/>
              </a:solidFill>
              <a:round/>
              <a:headEnd type="triangle" w="med" len="med"/>
              <a:tailEnd type="triangle" w="med" len="med"/>
            </a:ln>
          </p:spPr>
          <p:txBody>
            <a:bodyPr>
              <a:prstTxWarp prst="textNoShape">
                <a:avLst/>
              </a:prstTxWarp>
              <a:spAutoFit/>
            </a:bodyPr>
            <a:lstStyle/>
            <a:p>
              <a:endParaRPr lang="en-US"/>
            </a:p>
          </p:txBody>
        </p:sp>
        <p:grpSp>
          <p:nvGrpSpPr>
            <p:cNvPr id="108592" name="Group 32"/>
            <p:cNvGrpSpPr>
              <a:grpSpLocks/>
            </p:cNvGrpSpPr>
            <p:nvPr/>
          </p:nvGrpSpPr>
          <p:grpSpPr bwMode="auto">
            <a:xfrm>
              <a:off x="4223" y="2485"/>
              <a:ext cx="994" cy="437"/>
              <a:chOff x="1279" y="2281"/>
              <a:chExt cx="994" cy="437"/>
            </a:xfrm>
          </p:grpSpPr>
          <p:sp>
            <p:nvSpPr>
              <p:cNvPr id="108593" name="Text Box 33"/>
              <p:cNvSpPr txBox="1">
                <a:spLocks noChangeArrowheads="1"/>
              </p:cNvSpPr>
              <p:nvPr/>
            </p:nvSpPr>
            <p:spPr bwMode="auto">
              <a:xfrm>
                <a:off x="1298" y="2364"/>
                <a:ext cx="975" cy="213"/>
              </a:xfrm>
              <a:prstGeom prst="rect">
                <a:avLst/>
              </a:prstGeom>
              <a:noFill/>
              <a:ln w="9525">
                <a:noFill/>
                <a:miter lim="800000"/>
                <a:headEnd/>
                <a:tailEnd/>
              </a:ln>
            </p:spPr>
            <p:txBody>
              <a:bodyPr>
                <a:prstTxWarp prst="textNoShape">
                  <a:avLst/>
                </a:prstTxWarp>
                <a:spAutoFit/>
              </a:bodyPr>
              <a:lstStyle/>
              <a:p>
                <a:pPr>
                  <a:spcBef>
                    <a:spcPct val="50000"/>
                  </a:spcBef>
                </a:pPr>
                <a:r>
                  <a:rPr lang="cy-GB" sz="1600" dirty="0"/>
                  <a:t>Coal</a:t>
                </a:r>
                <a:r>
                  <a:rPr lang="cy-GB" sz="1600" dirty="0" smtClean="0"/>
                  <a:t> furnaces</a:t>
                </a:r>
                <a:endParaRPr lang="en-US" sz="1600" dirty="0"/>
              </a:p>
            </p:txBody>
          </p:sp>
          <p:sp>
            <p:nvSpPr>
              <p:cNvPr id="108594" name="Oval 34"/>
              <p:cNvSpPr>
                <a:spLocks noChangeArrowheads="1"/>
              </p:cNvSpPr>
              <p:nvPr/>
            </p:nvSpPr>
            <p:spPr bwMode="auto">
              <a:xfrm>
                <a:off x="1279" y="2281"/>
                <a:ext cx="979" cy="437"/>
              </a:xfrm>
              <a:prstGeom prst="ellipse">
                <a:avLst/>
              </a:prstGeom>
              <a:noFill/>
              <a:ln w="22225">
                <a:solidFill>
                  <a:srgbClr val="FF0000"/>
                </a:solidFill>
                <a:round/>
                <a:headEnd/>
                <a:tailEnd/>
              </a:ln>
            </p:spPr>
            <p:txBody>
              <a:bodyPr anchor="ctr">
                <a:prstTxWarp prst="textNoShape">
                  <a:avLst/>
                </a:prstTxWarp>
                <a:spAutoFit/>
              </a:bodyPr>
              <a:lstStyle/>
              <a:p>
                <a:endParaRPr lang="en-US"/>
              </a:p>
            </p:txBody>
          </p:sp>
        </p:grpSp>
      </p:grpSp>
      <p:grpSp>
        <p:nvGrpSpPr>
          <p:cNvPr id="12" name="Group 35"/>
          <p:cNvGrpSpPr>
            <a:grpSpLocks/>
          </p:cNvGrpSpPr>
          <p:nvPr/>
        </p:nvGrpSpPr>
        <p:grpSpPr bwMode="auto">
          <a:xfrm>
            <a:off x="569913" y="5797550"/>
            <a:ext cx="1577975" cy="593725"/>
            <a:chOff x="1959" y="3520"/>
            <a:chExt cx="994" cy="374"/>
          </a:xfrm>
        </p:grpSpPr>
        <p:sp>
          <p:nvSpPr>
            <p:cNvPr id="108588" name="Line 36"/>
            <p:cNvSpPr>
              <a:spLocks noChangeShapeType="1"/>
            </p:cNvSpPr>
            <p:nvPr/>
          </p:nvSpPr>
          <p:spPr bwMode="auto">
            <a:xfrm>
              <a:off x="2152" y="3520"/>
              <a:ext cx="760" cy="0"/>
            </a:xfrm>
            <a:prstGeom prst="line">
              <a:avLst/>
            </a:prstGeom>
            <a:noFill/>
            <a:ln w="28575">
              <a:solidFill>
                <a:schemeClr val="tx1"/>
              </a:solidFill>
              <a:round/>
              <a:headEnd type="triangle" w="med" len="med"/>
              <a:tailEnd type="triangle" w="med" len="med"/>
            </a:ln>
          </p:spPr>
          <p:txBody>
            <a:bodyPr>
              <a:prstTxWarp prst="textNoShape">
                <a:avLst/>
              </a:prstTxWarp>
              <a:spAutoFit/>
            </a:bodyPr>
            <a:lstStyle/>
            <a:p>
              <a:endParaRPr lang="en-US"/>
            </a:p>
          </p:txBody>
        </p:sp>
        <p:sp>
          <p:nvSpPr>
            <p:cNvPr id="108589" name="Text Box 37"/>
            <p:cNvSpPr txBox="1">
              <a:spLocks noChangeArrowheads="1"/>
            </p:cNvSpPr>
            <p:nvPr/>
          </p:nvSpPr>
          <p:spPr bwMode="auto">
            <a:xfrm>
              <a:off x="1978" y="3635"/>
              <a:ext cx="975" cy="212"/>
            </a:xfrm>
            <a:prstGeom prst="rect">
              <a:avLst/>
            </a:prstGeom>
            <a:noFill/>
            <a:ln w="9525">
              <a:noFill/>
              <a:miter lim="800000"/>
              <a:headEnd/>
              <a:tailEnd/>
            </a:ln>
          </p:spPr>
          <p:txBody>
            <a:bodyPr>
              <a:prstTxWarp prst="textNoShape">
                <a:avLst/>
              </a:prstTxWarp>
              <a:spAutoFit/>
            </a:bodyPr>
            <a:lstStyle/>
            <a:p>
              <a:pPr>
                <a:spcBef>
                  <a:spcPct val="50000"/>
                </a:spcBef>
              </a:pPr>
              <a:r>
                <a:rPr lang="cy-GB" sz="1600"/>
                <a:t>Jet engines</a:t>
              </a:r>
              <a:endParaRPr lang="en-US" sz="1600"/>
            </a:p>
          </p:txBody>
        </p:sp>
        <p:sp>
          <p:nvSpPr>
            <p:cNvPr id="108590" name="Oval 38"/>
            <p:cNvSpPr>
              <a:spLocks noChangeArrowheads="1"/>
            </p:cNvSpPr>
            <p:nvPr/>
          </p:nvSpPr>
          <p:spPr bwMode="auto">
            <a:xfrm>
              <a:off x="1959" y="3601"/>
              <a:ext cx="979" cy="293"/>
            </a:xfrm>
            <a:prstGeom prst="ellipse">
              <a:avLst/>
            </a:prstGeom>
            <a:noFill/>
            <a:ln w="22225">
              <a:solidFill>
                <a:srgbClr val="FF0000"/>
              </a:solidFill>
              <a:round/>
              <a:headEnd/>
              <a:tailEnd/>
            </a:ln>
          </p:spPr>
          <p:txBody>
            <a:bodyPr anchor="ctr">
              <a:prstTxWarp prst="textNoShape">
                <a:avLst/>
              </a:prstTxWarp>
              <a:spAutoFit/>
            </a:bodyPr>
            <a:lstStyle/>
            <a:p>
              <a:endParaRPr lang="en-US"/>
            </a:p>
          </p:txBody>
        </p:sp>
      </p:grpSp>
      <p:grpSp>
        <p:nvGrpSpPr>
          <p:cNvPr id="13" name="Group 39"/>
          <p:cNvGrpSpPr>
            <a:grpSpLocks/>
          </p:cNvGrpSpPr>
          <p:nvPr/>
        </p:nvGrpSpPr>
        <p:grpSpPr bwMode="auto">
          <a:xfrm>
            <a:off x="2259013" y="5822950"/>
            <a:ext cx="1844675" cy="568325"/>
            <a:chOff x="2935" y="3512"/>
            <a:chExt cx="1162" cy="358"/>
          </a:xfrm>
        </p:grpSpPr>
        <p:sp>
          <p:nvSpPr>
            <p:cNvPr id="108585" name="Line 40"/>
            <p:cNvSpPr>
              <a:spLocks noChangeShapeType="1"/>
            </p:cNvSpPr>
            <p:nvPr/>
          </p:nvSpPr>
          <p:spPr bwMode="auto">
            <a:xfrm>
              <a:off x="2984" y="3512"/>
              <a:ext cx="632" cy="8"/>
            </a:xfrm>
            <a:prstGeom prst="line">
              <a:avLst/>
            </a:prstGeom>
            <a:noFill/>
            <a:ln w="28575">
              <a:solidFill>
                <a:schemeClr val="tx1"/>
              </a:solidFill>
              <a:round/>
              <a:headEnd type="triangle" w="med" len="med"/>
              <a:tailEnd type="triangle" w="med" len="med"/>
            </a:ln>
          </p:spPr>
          <p:txBody>
            <a:bodyPr>
              <a:prstTxWarp prst="textNoShape">
                <a:avLst/>
              </a:prstTxWarp>
              <a:spAutoFit/>
            </a:bodyPr>
            <a:lstStyle/>
            <a:p>
              <a:endParaRPr lang="en-US"/>
            </a:p>
          </p:txBody>
        </p:sp>
        <p:sp>
          <p:nvSpPr>
            <p:cNvPr id="108586" name="Text Box 41"/>
            <p:cNvSpPr txBox="1">
              <a:spLocks noChangeArrowheads="1"/>
            </p:cNvSpPr>
            <p:nvPr/>
          </p:nvSpPr>
          <p:spPr bwMode="auto">
            <a:xfrm>
              <a:off x="2957" y="3611"/>
              <a:ext cx="1140" cy="212"/>
            </a:xfrm>
            <a:prstGeom prst="rect">
              <a:avLst/>
            </a:prstGeom>
            <a:noFill/>
            <a:ln w="9525">
              <a:noFill/>
              <a:miter lim="800000"/>
              <a:headEnd/>
              <a:tailEnd/>
            </a:ln>
          </p:spPr>
          <p:txBody>
            <a:bodyPr>
              <a:prstTxWarp prst="textNoShape">
                <a:avLst/>
              </a:prstTxWarp>
              <a:spAutoFit/>
            </a:bodyPr>
            <a:lstStyle/>
            <a:p>
              <a:pPr>
                <a:spcBef>
                  <a:spcPct val="50000"/>
                </a:spcBef>
              </a:pPr>
              <a:r>
                <a:rPr lang="cy-GB" sz="1600"/>
                <a:t>Rocket engines</a:t>
              </a:r>
              <a:endParaRPr lang="en-US" sz="1600"/>
            </a:p>
          </p:txBody>
        </p:sp>
        <p:sp>
          <p:nvSpPr>
            <p:cNvPr id="108587" name="Oval 42"/>
            <p:cNvSpPr>
              <a:spLocks noChangeArrowheads="1"/>
            </p:cNvSpPr>
            <p:nvPr/>
          </p:nvSpPr>
          <p:spPr bwMode="auto">
            <a:xfrm>
              <a:off x="2935" y="3577"/>
              <a:ext cx="1144" cy="293"/>
            </a:xfrm>
            <a:prstGeom prst="ellipse">
              <a:avLst/>
            </a:prstGeom>
            <a:noFill/>
            <a:ln w="22225">
              <a:solidFill>
                <a:srgbClr val="FF0000"/>
              </a:solidFill>
              <a:round/>
              <a:headEnd/>
              <a:tailEnd/>
            </a:ln>
          </p:spPr>
          <p:txBody>
            <a:bodyPr anchor="ctr">
              <a:prstTxWarp prst="textNoShape">
                <a:avLst/>
              </a:prstTxWarp>
              <a:spAutoFit/>
            </a:bodyPr>
            <a:lstStyle/>
            <a:p>
              <a:endParaRPr lang="en-US"/>
            </a:p>
          </p:txBody>
        </p:sp>
      </p:grpSp>
      <p:grpSp>
        <p:nvGrpSpPr>
          <p:cNvPr id="14" name="Group 43"/>
          <p:cNvGrpSpPr>
            <a:grpSpLocks/>
          </p:cNvGrpSpPr>
          <p:nvPr/>
        </p:nvGrpSpPr>
        <p:grpSpPr bwMode="auto">
          <a:xfrm>
            <a:off x="546100" y="2873375"/>
            <a:ext cx="8089900" cy="2813050"/>
            <a:chOff x="344" y="1810"/>
            <a:chExt cx="5096" cy="1772"/>
          </a:xfrm>
        </p:grpSpPr>
        <p:grpSp>
          <p:nvGrpSpPr>
            <p:cNvPr id="108557" name="Group 44"/>
            <p:cNvGrpSpPr>
              <a:grpSpLocks/>
            </p:cNvGrpSpPr>
            <p:nvPr/>
          </p:nvGrpSpPr>
          <p:grpSpPr bwMode="auto">
            <a:xfrm>
              <a:off x="490" y="1810"/>
              <a:ext cx="4849" cy="462"/>
              <a:chOff x="490" y="1810"/>
              <a:chExt cx="4849" cy="462"/>
            </a:xfrm>
          </p:grpSpPr>
          <p:sp>
            <p:nvSpPr>
              <p:cNvPr id="108571" name="Line 45"/>
              <p:cNvSpPr>
                <a:spLocks noChangeShapeType="1"/>
              </p:cNvSpPr>
              <p:nvPr/>
            </p:nvSpPr>
            <p:spPr bwMode="auto">
              <a:xfrm flipV="1">
                <a:off x="496" y="2134"/>
                <a:ext cx="4670" cy="6"/>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2" name="Line 46"/>
              <p:cNvSpPr>
                <a:spLocks noChangeShapeType="1"/>
              </p:cNvSpPr>
              <p:nvPr/>
            </p:nvSpPr>
            <p:spPr bwMode="auto">
              <a:xfrm>
                <a:off x="664" y="2012"/>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3" name="Line 47"/>
              <p:cNvSpPr>
                <a:spLocks noChangeShapeType="1"/>
              </p:cNvSpPr>
              <p:nvPr/>
            </p:nvSpPr>
            <p:spPr bwMode="auto">
              <a:xfrm>
                <a:off x="1428" y="2040"/>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4" name="Line 48"/>
              <p:cNvSpPr>
                <a:spLocks noChangeShapeType="1"/>
              </p:cNvSpPr>
              <p:nvPr/>
            </p:nvSpPr>
            <p:spPr bwMode="auto">
              <a:xfrm>
                <a:off x="3708" y="2016"/>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5" name="Line 49"/>
              <p:cNvSpPr>
                <a:spLocks noChangeShapeType="1"/>
              </p:cNvSpPr>
              <p:nvPr/>
            </p:nvSpPr>
            <p:spPr bwMode="auto">
              <a:xfrm>
                <a:off x="2936" y="2020"/>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6" name="Line 50"/>
              <p:cNvSpPr>
                <a:spLocks noChangeShapeType="1"/>
              </p:cNvSpPr>
              <p:nvPr/>
            </p:nvSpPr>
            <p:spPr bwMode="auto">
              <a:xfrm>
                <a:off x="2196" y="2016"/>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7" name="Line 51"/>
              <p:cNvSpPr>
                <a:spLocks noChangeShapeType="1"/>
              </p:cNvSpPr>
              <p:nvPr/>
            </p:nvSpPr>
            <p:spPr bwMode="auto">
              <a:xfrm>
                <a:off x="4460" y="2024"/>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78" name="Text Box 52"/>
              <p:cNvSpPr txBox="1">
                <a:spLocks noChangeArrowheads="1"/>
              </p:cNvSpPr>
              <p:nvPr/>
            </p:nvSpPr>
            <p:spPr bwMode="auto">
              <a:xfrm>
                <a:off x="490" y="1810"/>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10</a:t>
                </a:r>
                <a:r>
                  <a:rPr lang="cy-GB" sz="1800" baseline="30000"/>
                  <a:t>-4</a:t>
                </a:r>
                <a:endParaRPr lang="en-US" sz="1800"/>
              </a:p>
            </p:txBody>
          </p:sp>
          <p:sp>
            <p:nvSpPr>
              <p:cNvPr id="108579" name="Text Box 53"/>
              <p:cNvSpPr txBox="1">
                <a:spLocks noChangeArrowheads="1"/>
              </p:cNvSpPr>
              <p:nvPr/>
            </p:nvSpPr>
            <p:spPr bwMode="auto">
              <a:xfrm>
                <a:off x="1262" y="1850"/>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10</a:t>
                </a:r>
                <a:r>
                  <a:rPr lang="cy-GB" sz="1800" baseline="30000"/>
                  <a:t>-3</a:t>
                </a:r>
                <a:endParaRPr lang="en-US" sz="1800"/>
              </a:p>
            </p:txBody>
          </p:sp>
          <p:sp>
            <p:nvSpPr>
              <p:cNvPr id="108580" name="Text Box 54"/>
              <p:cNvSpPr txBox="1">
                <a:spLocks noChangeArrowheads="1"/>
              </p:cNvSpPr>
              <p:nvPr/>
            </p:nvSpPr>
            <p:spPr bwMode="auto">
              <a:xfrm>
                <a:off x="2010" y="1824"/>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10</a:t>
                </a:r>
                <a:r>
                  <a:rPr lang="cy-GB" sz="1800" baseline="30000"/>
                  <a:t>-2</a:t>
                </a:r>
                <a:endParaRPr lang="en-US" sz="1800"/>
              </a:p>
            </p:txBody>
          </p:sp>
          <p:sp>
            <p:nvSpPr>
              <p:cNvPr id="108581" name="Text Box 55"/>
              <p:cNvSpPr txBox="1">
                <a:spLocks noChangeArrowheads="1"/>
              </p:cNvSpPr>
              <p:nvPr/>
            </p:nvSpPr>
            <p:spPr bwMode="auto">
              <a:xfrm>
                <a:off x="2746" y="1816"/>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0.1</a:t>
                </a:r>
                <a:endParaRPr lang="en-US" sz="1800"/>
              </a:p>
            </p:txBody>
          </p:sp>
          <p:sp>
            <p:nvSpPr>
              <p:cNvPr id="108582" name="Text Box 56"/>
              <p:cNvSpPr txBox="1">
                <a:spLocks noChangeArrowheads="1"/>
              </p:cNvSpPr>
              <p:nvPr/>
            </p:nvSpPr>
            <p:spPr bwMode="auto">
              <a:xfrm>
                <a:off x="4304" y="1814"/>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10</a:t>
                </a:r>
                <a:endParaRPr lang="en-US" sz="1800"/>
              </a:p>
            </p:txBody>
          </p:sp>
          <p:sp>
            <p:nvSpPr>
              <p:cNvPr id="108583" name="Text Box 57"/>
              <p:cNvSpPr txBox="1">
                <a:spLocks noChangeArrowheads="1"/>
              </p:cNvSpPr>
              <p:nvPr/>
            </p:nvSpPr>
            <p:spPr bwMode="auto">
              <a:xfrm rot="-5400000">
                <a:off x="5084" y="2002"/>
                <a:ext cx="222" cy="288"/>
              </a:xfrm>
              <a:prstGeom prst="rect">
                <a:avLst/>
              </a:prstGeom>
              <a:noFill/>
              <a:ln w="9525">
                <a:noFill/>
                <a:miter lim="800000"/>
                <a:headEnd/>
                <a:tailEnd/>
              </a:ln>
            </p:spPr>
            <p:txBody>
              <a:bodyPr>
                <a:prstTxWarp prst="textNoShape">
                  <a:avLst/>
                </a:prstTxWarp>
                <a:spAutoFit/>
              </a:bodyPr>
              <a:lstStyle/>
              <a:p>
                <a:pPr algn="l">
                  <a:spcBef>
                    <a:spcPct val="50000"/>
                  </a:spcBef>
                </a:pPr>
                <a:r>
                  <a:rPr lang="en-US">
                    <a:ea typeface="Arial" pitchFamily="-65" charset="0"/>
                    <a:cs typeface="Arial" pitchFamily="-65" charset="0"/>
                  </a:rPr>
                  <a:t>~</a:t>
                </a:r>
                <a:endParaRPr lang="en-US"/>
              </a:p>
            </p:txBody>
          </p:sp>
          <p:sp>
            <p:nvSpPr>
              <p:cNvPr id="108584" name="Text Box 58"/>
              <p:cNvSpPr txBox="1">
                <a:spLocks noChangeArrowheads="1"/>
              </p:cNvSpPr>
              <p:nvPr/>
            </p:nvSpPr>
            <p:spPr bwMode="auto">
              <a:xfrm>
                <a:off x="3542" y="1814"/>
                <a:ext cx="318" cy="231"/>
              </a:xfrm>
              <a:prstGeom prst="rect">
                <a:avLst/>
              </a:prstGeom>
              <a:noFill/>
              <a:ln w="9525">
                <a:noFill/>
                <a:miter lim="800000"/>
                <a:headEnd/>
                <a:tailEnd/>
              </a:ln>
            </p:spPr>
            <p:txBody>
              <a:bodyPr>
                <a:prstTxWarp prst="textNoShape">
                  <a:avLst/>
                </a:prstTxWarp>
                <a:spAutoFit/>
              </a:bodyPr>
              <a:lstStyle/>
              <a:p>
                <a:pPr>
                  <a:spcBef>
                    <a:spcPct val="50000"/>
                  </a:spcBef>
                </a:pPr>
                <a:r>
                  <a:rPr lang="cy-GB" sz="1800"/>
                  <a:t>1</a:t>
                </a:r>
                <a:endParaRPr lang="en-US" sz="1800"/>
              </a:p>
            </p:txBody>
          </p:sp>
        </p:grpSp>
        <p:grpSp>
          <p:nvGrpSpPr>
            <p:cNvPr id="108558" name="Group 59"/>
            <p:cNvGrpSpPr>
              <a:grpSpLocks/>
            </p:cNvGrpSpPr>
            <p:nvPr/>
          </p:nvGrpSpPr>
          <p:grpSpPr bwMode="auto">
            <a:xfrm>
              <a:off x="344" y="3066"/>
              <a:ext cx="2341" cy="516"/>
              <a:chOff x="-1" y="2430"/>
              <a:chExt cx="2341" cy="516"/>
            </a:xfrm>
          </p:grpSpPr>
          <p:sp>
            <p:nvSpPr>
              <p:cNvPr id="108560" name="Line 60"/>
              <p:cNvSpPr>
                <a:spLocks noChangeShapeType="1"/>
              </p:cNvSpPr>
              <p:nvPr/>
            </p:nvSpPr>
            <p:spPr bwMode="auto">
              <a:xfrm>
                <a:off x="208" y="2792"/>
                <a:ext cx="1544" cy="0"/>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61" name="Line 61"/>
              <p:cNvSpPr>
                <a:spLocks noChangeShapeType="1"/>
              </p:cNvSpPr>
              <p:nvPr/>
            </p:nvSpPr>
            <p:spPr bwMode="auto">
              <a:xfrm>
                <a:off x="334" y="2714"/>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62" name="Text Box 62"/>
              <p:cNvSpPr txBox="1">
                <a:spLocks noChangeArrowheads="1"/>
              </p:cNvSpPr>
              <p:nvPr/>
            </p:nvSpPr>
            <p:spPr bwMode="auto">
              <a:xfrm>
                <a:off x="146" y="2430"/>
                <a:ext cx="408"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 10</a:t>
                </a:r>
                <a:r>
                  <a:rPr lang="cy-GB" sz="1800" baseline="30000"/>
                  <a:t>3</a:t>
                </a:r>
                <a:endParaRPr lang="en-US" sz="1800"/>
              </a:p>
            </p:txBody>
          </p:sp>
          <p:sp>
            <p:nvSpPr>
              <p:cNvPr id="108563" name="Line 63"/>
              <p:cNvSpPr>
                <a:spLocks noChangeShapeType="1"/>
              </p:cNvSpPr>
              <p:nvPr/>
            </p:nvSpPr>
            <p:spPr bwMode="auto">
              <a:xfrm>
                <a:off x="334" y="2682"/>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64" name="Line 64"/>
              <p:cNvSpPr>
                <a:spLocks noChangeShapeType="1"/>
              </p:cNvSpPr>
              <p:nvPr/>
            </p:nvSpPr>
            <p:spPr bwMode="auto">
              <a:xfrm>
                <a:off x="334" y="2662"/>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65" name="Line 65"/>
              <p:cNvSpPr>
                <a:spLocks noChangeShapeType="1"/>
              </p:cNvSpPr>
              <p:nvPr/>
            </p:nvSpPr>
            <p:spPr bwMode="auto">
              <a:xfrm>
                <a:off x="1114" y="2678"/>
                <a:ext cx="0" cy="23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08566" name="Text Box 66"/>
              <p:cNvSpPr txBox="1">
                <a:spLocks noChangeArrowheads="1"/>
              </p:cNvSpPr>
              <p:nvPr/>
            </p:nvSpPr>
            <p:spPr bwMode="auto">
              <a:xfrm rot="-5400000">
                <a:off x="147" y="2525"/>
                <a:ext cx="222" cy="518"/>
              </a:xfrm>
              <a:prstGeom prst="rect">
                <a:avLst/>
              </a:prstGeom>
              <a:noFill/>
              <a:ln w="9525">
                <a:noFill/>
                <a:miter lim="800000"/>
                <a:headEnd/>
                <a:tailEnd/>
              </a:ln>
            </p:spPr>
            <p:txBody>
              <a:bodyPr>
                <a:prstTxWarp prst="textNoShape">
                  <a:avLst/>
                </a:prstTxWarp>
                <a:spAutoFit/>
              </a:bodyPr>
              <a:lstStyle/>
              <a:p>
                <a:pPr algn="l">
                  <a:spcBef>
                    <a:spcPct val="50000"/>
                  </a:spcBef>
                </a:pPr>
                <a:r>
                  <a:rPr lang="en-US">
                    <a:ea typeface="Arial" pitchFamily="-65" charset="0"/>
                    <a:cs typeface="Arial" pitchFamily="-65" charset="0"/>
                  </a:rPr>
                  <a:t>~ </a:t>
                </a:r>
                <a:endParaRPr lang="en-US"/>
              </a:p>
            </p:txBody>
          </p:sp>
          <p:sp>
            <p:nvSpPr>
              <p:cNvPr id="108567" name="Text Box 67"/>
              <p:cNvSpPr txBox="1">
                <a:spLocks noChangeArrowheads="1"/>
              </p:cNvSpPr>
              <p:nvPr/>
            </p:nvSpPr>
            <p:spPr bwMode="auto">
              <a:xfrm>
                <a:off x="898" y="2470"/>
                <a:ext cx="480" cy="231"/>
              </a:xfrm>
              <a:prstGeom prst="rect">
                <a:avLst/>
              </a:prstGeom>
              <a:noFill/>
              <a:ln w="9525">
                <a:noFill/>
                <a:miter lim="800000"/>
                <a:headEnd/>
                <a:tailEnd/>
              </a:ln>
            </p:spPr>
            <p:txBody>
              <a:bodyPr>
                <a:prstTxWarp prst="textNoShape">
                  <a:avLst/>
                </a:prstTxWarp>
                <a:spAutoFit/>
              </a:bodyPr>
              <a:lstStyle/>
              <a:p>
                <a:pPr algn="l">
                  <a:spcBef>
                    <a:spcPct val="50000"/>
                  </a:spcBef>
                </a:pPr>
                <a:r>
                  <a:rPr lang="cy-GB" sz="1800"/>
                  <a:t>  10</a:t>
                </a:r>
                <a:r>
                  <a:rPr lang="cy-GB" sz="1800" baseline="30000"/>
                  <a:t>4</a:t>
                </a:r>
                <a:endParaRPr lang="en-US" sz="1800" baseline="30000"/>
              </a:p>
            </p:txBody>
          </p:sp>
          <p:grpSp>
            <p:nvGrpSpPr>
              <p:cNvPr id="108568" name="Group 68"/>
              <p:cNvGrpSpPr>
                <a:grpSpLocks/>
              </p:cNvGrpSpPr>
              <p:nvPr/>
            </p:nvGrpSpPr>
            <p:grpSpPr bwMode="auto">
              <a:xfrm>
                <a:off x="1631" y="2449"/>
                <a:ext cx="709" cy="478"/>
                <a:chOff x="1911" y="2433"/>
                <a:chExt cx="734" cy="478"/>
              </a:xfrm>
            </p:grpSpPr>
            <p:sp>
              <p:nvSpPr>
                <p:cNvPr id="108569" name="Text Box 69"/>
                <p:cNvSpPr txBox="1">
                  <a:spLocks noChangeArrowheads="1"/>
                </p:cNvSpPr>
                <p:nvPr/>
              </p:nvSpPr>
              <p:spPr bwMode="auto">
                <a:xfrm rot="-5400000">
                  <a:off x="2055" y="2320"/>
                  <a:ext cx="478" cy="703"/>
                </a:xfrm>
                <a:prstGeom prst="rect">
                  <a:avLst/>
                </a:prstGeom>
                <a:noFill/>
                <a:ln w="9525">
                  <a:noFill/>
                  <a:miter lim="800000"/>
                  <a:headEnd/>
                  <a:tailEnd/>
                </a:ln>
              </p:spPr>
              <p:txBody>
                <a:bodyPr>
                  <a:prstTxWarp prst="textNoShape">
                    <a:avLst/>
                  </a:prstTxWarp>
                  <a:spAutoFit/>
                </a:bodyPr>
                <a:lstStyle/>
                <a:p>
                  <a:pPr algn="l">
                    <a:spcBef>
                      <a:spcPct val="50000"/>
                    </a:spcBef>
                  </a:pPr>
                  <a:r>
                    <a:rPr lang="en-US">
                      <a:ea typeface="Arial" pitchFamily="-65" charset="0"/>
                      <a:cs typeface="Arial" pitchFamily="-65" charset="0"/>
                    </a:rPr>
                    <a:t>~</a:t>
                  </a:r>
                </a:p>
                <a:p>
                  <a:pPr algn="l">
                    <a:spcBef>
                      <a:spcPct val="50000"/>
                    </a:spcBef>
                  </a:pPr>
                  <a:r>
                    <a:rPr lang="en-US">
                      <a:ea typeface="Arial" pitchFamily="-65" charset="0"/>
                      <a:cs typeface="Arial" pitchFamily="-65" charset="0"/>
                    </a:rPr>
                    <a:t> </a:t>
                  </a:r>
                  <a:endParaRPr lang="en-US"/>
                </a:p>
              </p:txBody>
            </p:sp>
            <p:sp>
              <p:nvSpPr>
                <p:cNvPr id="108570" name="Text Box 70"/>
                <p:cNvSpPr txBox="1">
                  <a:spLocks noChangeArrowheads="1"/>
                </p:cNvSpPr>
                <p:nvPr/>
              </p:nvSpPr>
              <p:spPr bwMode="auto">
                <a:xfrm rot="-5400000">
                  <a:off x="2068" y="2531"/>
                  <a:ext cx="222" cy="536"/>
                </a:xfrm>
                <a:prstGeom prst="rect">
                  <a:avLst/>
                </a:prstGeom>
                <a:noFill/>
                <a:ln w="9525">
                  <a:noFill/>
                  <a:miter lim="800000"/>
                  <a:headEnd/>
                  <a:tailEnd/>
                </a:ln>
              </p:spPr>
              <p:txBody>
                <a:bodyPr>
                  <a:prstTxWarp prst="textNoShape">
                    <a:avLst/>
                  </a:prstTxWarp>
                  <a:spAutoFit/>
                </a:bodyPr>
                <a:lstStyle/>
                <a:p>
                  <a:pPr algn="l">
                    <a:spcBef>
                      <a:spcPct val="50000"/>
                    </a:spcBef>
                  </a:pPr>
                  <a:r>
                    <a:rPr lang="en-US">
                      <a:ea typeface="Arial" pitchFamily="-65" charset="0"/>
                      <a:cs typeface="Arial" pitchFamily="-65" charset="0"/>
                    </a:rPr>
                    <a:t>~ </a:t>
                  </a:r>
                  <a:endParaRPr lang="en-US"/>
                </a:p>
              </p:txBody>
            </p:sp>
          </p:grpSp>
        </p:grpSp>
        <p:sp>
          <p:nvSpPr>
            <p:cNvPr id="108559" name="Text Box 71"/>
            <p:cNvSpPr txBox="1">
              <a:spLocks noChangeArrowheads="1"/>
            </p:cNvSpPr>
            <p:nvPr/>
          </p:nvSpPr>
          <p:spPr bwMode="auto">
            <a:xfrm>
              <a:off x="3098" y="3172"/>
              <a:ext cx="2342" cy="250"/>
            </a:xfrm>
            <a:prstGeom prst="rect">
              <a:avLst/>
            </a:prstGeom>
            <a:noFill/>
            <a:ln w="9525">
              <a:noFill/>
              <a:miter lim="800000"/>
              <a:headEnd/>
              <a:tailEnd/>
            </a:ln>
          </p:spPr>
          <p:txBody>
            <a:bodyPr>
              <a:prstTxWarp prst="textNoShape">
                <a:avLst/>
              </a:prstTxWarp>
              <a:spAutoFit/>
            </a:bodyPr>
            <a:lstStyle/>
            <a:p>
              <a:pPr algn="l">
                <a:spcBef>
                  <a:spcPct val="50000"/>
                </a:spcBef>
              </a:pPr>
              <a:r>
                <a:rPr lang="cy-GB" sz="2000" dirty="0"/>
                <a:t>Rates of reactions (mol/</a:t>
              </a:r>
              <a:r>
                <a:rPr lang="cy-GB" sz="2000" dirty="0" smtClean="0"/>
                <a:t>m</a:t>
              </a:r>
              <a:r>
                <a:rPr lang="cy-GB" sz="2000" baseline="30000" dirty="0" smtClean="0"/>
                <a:t>3</a:t>
              </a:r>
              <a:r>
                <a:rPr lang="cy-GB" sz="2000" dirty="0" smtClean="0"/>
                <a:t>s</a:t>
              </a:r>
              <a:r>
                <a:rPr lang="cy-GB" sz="2000" dirty="0"/>
                <a:t>)</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y-GB"/>
              <a:t>Learning check </a:t>
            </a:r>
            <a:endParaRPr lang="en-US"/>
          </a:p>
        </p:txBody>
      </p:sp>
      <p:sp>
        <p:nvSpPr>
          <p:cNvPr id="778243" name="Rectangle 3"/>
          <p:cNvSpPr>
            <a:spLocks noGrp="1" noChangeArrowheads="1"/>
          </p:cNvSpPr>
          <p:nvPr>
            <p:ph type="body" idx="1"/>
          </p:nvPr>
        </p:nvSpPr>
        <p:spPr>
          <a:xfrm>
            <a:off x="304800" y="685800"/>
            <a:ext cx="8534400" cy="5665788"/>
          </a:xfrm>
        </p:spPr>
        <p:txBody>
          <a:bodyPr/>
          <a:lstStyle/>
          <a:p>
            <a:pPr marL="457200" indent="-457200" eaLnBrk="1" hangingPunct="1">
              <a:buFont typeface="Times New Roman" pitchFamily="-65" charset="0"/>
              <a:buAutoNum type="alphaUcPeriod"/>
            </a:pPr>
            <a:r>
              <a:rPr lang="cy-GB" dirty="0"/>
              <a:t>What is the rate of consumption of hydrogen gas in the following reaction when its concentration decreases by  0.2 mol/L in 10 s?</a:t>
            </a:r>
          </a:p>
          <a:p>
            <a:pPr marL="457200" indent="-457200" eaLnBrk="1" hangingPunct="1">
              <a:buFont typeface="Times New Roman" pitchFamily="-65" charset="0"/>
              <a:buNone/>
            </a:pPr>
            <a:r>
              <a:rPr lang="cy-GB" dirty="0"/>
              <a:t>			</a:t>
            </a:r>
            <a:r>
              <a:rPr lang="en-US" dirty="0"/>
              <a:t>H</a:t>
            </a:r>
            <a:r>
              <a:rPr lang="en-US" baseline="-25000" dirty="0"/>
              <a:t>2</a:t>
            </a:r>
            <a:r>
              <a:rPr lang="en-US" dirty="0"/>
              <a:t>  +  I</a:t>
            </a:r>
            <a:r>
              <a:rPr lang="en-US" baseline="-25000" dirty="0"/>
              <a:t>2</a:t>
            </a:r>
            <a:r>
              <a:rPr lang="en-US" dirty="0"/>
              <a:t>      		  2 HI</a:t>
            </a:r>
            <a:endParaRPr lang="cy-GB" dirty="0"/>
          </a:p>
          <a:p>
            <a:pPr marL="457200" indent="-457200" eaLnBrk="1" hangingPunct="1">
              <a:buFont typeface="Times New Roman" pitchFamily="-65" charset="0"/>
              <a:buNone/>
            </a:pPr>
            <a:endParaRPr lang="cy-GB" dirty="0"/>
          </a:p>
          <a:p>
            <a:pPr marL="457200" indent="-457200" eaLnBrk="1" hangingPunct="1">
              <a:buFont typeface="Times New Roman" pitchFamily="-65" charset="0"/>
              <a:buNone/>
            </a:pPr>
            <a:r>
              <a:rPr lang="cy-GB" dirty="0"/>
              <a:t>Ans: 	Rate of consumption of hydrogen gas </a:t>
            </a:r>
          </a:p>
          <a:p>
            <a:pPr marL="457200" indent="-457200" eaLnBrk="1" hangingPunct="1">
              <a:spcBef>
                <a:spcPct val="15000"/>
              </a:spcBef>
              <a:buFont typeface="Times New Roman" pitchFamily="-65" charset="0"/>
              <a:buNone/>
            </a:pPr>
            <a:r>
              <a:rPr lang="en-US" dirty="0"/>
              <a:t>		</a:t>
            </a:r>
            <a:r>
              <a:rPr lang="cy-GB" dirty="0"/>
              <a:t>= (0.2mol</a:t>
            </a:r>
            <a:r>
              <a:rPr lang="en-US" dirty="0"/>
              <a:t>/L) </a:t>
            </a:r>
            <a:r>
              <a:rPr lang="en-US" dirty="0">
                <a:ea typeface="Arial" pitchFamily="-65" charset="0"/>
                <a:cs typeface="Arial" pitchFamily="-65" charset="0"/>
              </a:rPr>
              <a:t>÷</a:t>
            </a:r>
            <a:r>
              <a:rPr lang="en-US" dirty="0"/>
              <a:t> 10s = 0.02 mol H</a:t>
            </a:r>
            <a:r>
              <a:rPr lang="en-US" baseline="-25000" dirty="0"/>
              <a:t>2</a:t>
            </a:r>
            <a:r>
              <a:rPr lang="en-US" dirty="0"/>
              <a:t> /(L*</a:t>
            </a:r>
            <a:r>
              <a:rPr lang="en-US" dirty="0" err="1"/>
              <a:t>s</a:t>
            </a:r>
            <a:r>
              <a:rPr lang="en-US" dirty="0"/>
              <a:t>) = 0.02 M/</a:t>
            </a:r>
            <a:r>
              <a:rPr lang="en-US" dirty="0" err="1"/>
              <a:t>s</a:t>
            </a:r>
            <a:r>
              <a:rPr lang="cy-GB" dirty="0"/>
              <a:t>	</a:t>
            </a:r>
          </a:p>
          <a:p>
            <a:pPr marL="457200" indent="-457200" eaLnBrk="1" hangingPunct="1">
              <a:buFont typeface="Times New Roman" pitchFamily="-65" charset="0"/>
              <a:buAutoNum type="alphaUcPeriod" startAt="2"/>
            </a:pPr>
            <a:r>
              <a:rPr lang="cy-GB" dirty="0"/>
              <a:t>Is the rate the same if expressed in terms of HI?</a:t>
            </a:r>
          </a:p>
          <a:p>
            <a:pPr marL="457200" indent="-457200" eaLnBrk="1" hangingPunct="1">
              <a:buFont typeface="Times New Roman" pitchFamily="-65" charset="0"/>
              <a:buNone/>
            </a:pPr>
            <a:r>
              <a:rPr lang="cy-GB" dirty="0"/>
              <a:t>Ans: 	Rate of production of HI = 2* Rate of consumption of 	hydrogen gas = </a:t>
            </a:r>
            <a:r>
              <a:rPr lang="en-US" dirty="0"/>
              <a:t>0.04 mol HI /(L*</a:t>
            </a:r>
            <a:r>
              <a:rPr lang="en-US" dirty="0" err="1"/>
              <a:t>s</a:t>
            </a:r>
            <a:r>
              <a:rPr lang="en-US" dirty="0"/>
              <a:t>) = 0.04 M/</a:t>
            </a:r>
            <a:r>
              <a:rPr lang="en-US" dirty="0" err="1"/>
              <a:t>s</a:t>
            </a:r>
            <a:endParaRPr lang="cy-GB" dirty="0"/>
          </a:p>
          <a:p>
            <a:pPr marL="457200" indent="-457200" eaLnBrk="1" hangingPunct="1">
              <a:buFont typeface="Times New Roman" pitchFamily="-65" charset="0"/>
              <a:buNone/>
            </a:pPr>
            <a:endParaRPr lang="en-US" dirty="0"/>
          </a:p>
        </p:txBody>
      </p:sp>
      <p:sp>
        <p:nvSpPr>
          <p:cNvPr id="778244" name="Line 4"/>
          <p:cNvSpPr>
            <a:spLocks noChangeShapeType="1"/>
          </p:cNvSpPr>
          <p:nvPr/>
        </p:nvSpPr>
        <p:spPr bwMode="auto">
          <a:xfrm>
            <a:off x="3045345" y="2257425"/>
            <a:ext cx="1320800" cy="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grpSp>
        <p:nvGrpSpPr>
          <p:cNvPr id="2" name="Group 8"/>
          <p:cNvGrpSpPr>
            <a:grpSpLocks/>
          </p:cNvGrpSpPr>
          <p:nvPr/>
        </p:nvGrpSpPr>
        <p:grpSpPr bwMode="auto">
          <a:xfrm>
            <a:off x="911436" y="2465388"/>
            <a:ext cx="5921375" cy="412750"/>
            <a:chOff x="917" y="1433"/>
            <a:chExt cx="3730" cy="260"/>
          </a:xfrm>
        </p:grpSpPr>
        <p:sp>
          <p:nvSpPr>
            <p:cNvPr id="109574" name="Text Box 5"/>
            <p:cNvSpPr txBox="1">
              <a:spLocks noChangeArrowheads="1"/>
            </p:cNvSpPr>
            <p:nvPr/>
          </p:nvSpPr>
          <p:spPr bwMode="auto">
            <a:xfrm>
              <a:off x="917" y="1437"/>
              <a:ext cx="783" cy="250"/>
            </a:xfrm>
            <a:prstGeom prst="rect">
              <a:avLst/>
            </a:prstGeom>
            <a:noFill/>
            <a:ln w="28575">
              <a:noFill/>
              <a:miter lim="800000"/>
              <a:headEnd/>
              <a:tailEnd/>
            </a:ln>
          </p:spPr>
          <p:txBody>
            <a:bodyPr wrap="none">
              <a:prstTxWarp prst="textNoShape">
                <a:avLst/>
              </a:prstTxWarp>
              <a:spAutoFit/>
            </a:bodyPr>
            <a:lstStyle/>
            <a:p>
              <a:pPr algn="l"/>
              <a:r>
                <a:rPr lang="en-NZ" sz="2000" i="1" dirty="0"/>
                <a:t>hydrogen</a:t>
              </a:r>
              <a:endParaRPr lang="en-US" sz="2000" i="1" dirty="0"/>
            </a:p>
          </p:txBody>
        </p:sp>
        <p:sp>
          <p:nvSpPr>
            <p:cNvPr id="109575" name="Text Box 6"/>
            <p:cNvSpPr txBox="1">
              <a:spLocks noChangeArrowheads="1"/>
            </p:cNvSpPr>
            <p:nvPr/>
          </p:nvSpPr>
          <p:spPr bwMode="auto">
            <a:xfrm>
              <a:off x="1835" y="1443"/>
              <a:ext cx="544" cy="250"/>
            </a:xfrm>
            <a:prstGeom prst="rect">
              <a:avLst/>
            </a:prstGeom>
            <a:noFill/>
            <a:ln w="28575">
              <a:noFill/>
              <a:miter lim="800000"/>
              <a:headEnd/>
              <a:tailEnd/>
            </a:ln>
          </p:spPr>
          <p:txBody>
            <a:bodyPr wrap="none">
              <a:prstTxWarp prst="textNoShape">
                <a:avLst/>
              </a:prstTxWarp>
              <a:spAutoFit/>
            </a:bodyPr>
            <a:lstStyle/>
            <a:p>
              <a:pPr algn="l"/>
              <a:r>
                <a:rPr lang="en-NZ" sz="2000" i="1"/>
                <a:t>iodine</a:t>
              </a:r>
              <a:endParaRPr lang="en-US" sz="2000" i="1"/>
            </a:p>
          </p:txBody>
        </p:sp>
        <p:sp>
          <p:nvSpPr>
            <p:cNvPr id="109576" name="Text Box 7"/>
            <p:cNvSpPr txBox="1">
              <a:spLocks noChangeArrowheads="1"/>
            </p:cNvSpPr>
            <p:nvPr/>
          </p:nvSpPr>
          <p:spPr bwMode="auto">
            <a:xfrm>
              <a:off x="2948" y="1433"/>
              <a:ext cx="1699" cy="250"/>
            </a:xfrm>
            <a:prstGeom prst="rect">
              <a:avLst/>
            </a:prstGeom>
            <a:noFill/>
            <a:ln w="28575">
              <a:noFill/>
              <a:miter lim="800000"/>
              <a:headEnd/>
              <a:tailEnd/>
            </a:ln>
          </p:spPr>
          <p:txBody>
            <a:bodyPr wrap="none">
              <a:prstTxWarp prst="textNoShape">
                <a:avLst/>
              </a:prstTxWarp>
              <a:spAutoFit/>
            </a:bodyPr>
            <a:lstStyle/>
            <a:p>
              <a:pPr algn="l"/>
              <a:r>
                <a:rPr lang="en-NZ" sz="2000" i="1" dirty="0"/>
                <a:t>hydrogen iodide (acid)</a:t>
              </a:r>
              <a:endParaRPr lang="en-US" sz="2000"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82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8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4"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y-GB"/>
              <a:t>Learning check</a:t>
            </a:r>
            <a:endParaRPr lang="en-US"/>
          </a:p>
        </p:txBody>
      </p:sp>
      <p:sp>
        <p:nvSpPr>
          <p:cNvPr id="779267" name="Rectangle 3"/>
          <p:cNvSpPr>
            <a:spLocks noGrp="1" noChangeArrowheads="1"/>
          </p:cNvSpPr>
          <p:nvPr>
            <p:ph type="body" idx="1"/>
          </p:nvPr>
        </p:nvSpPr>
        <p:spPr>
          <a:xfrm>
            <a:off x="304800" y="685800"/>
            <a:ext cx="8562975" cy="5299075"/>
          </a:xfrm>
        </p:spPr>
        <p:txBody>
          <a:bodyPr/>
          <a:lstStyle/>
          <a:p>
            <a:pPr eaLnBrk="1" hangingPunct="1"/>
            <a:r>
              <a:rPr lang="en-US"/>
              <a:t>The average rate of combustion of a candle made of paraffin, C</a:t>
            </a:r>
            <a:r>
              <a:rPr lang="en-US" baseline="-25000"/>
              <a:t>25</a:t>
            </a:r>
            <a:r>
              <a:rPr lang="en-US"/>
              <a:t>H</a:t>
            </a:r>
            <a:r>
              <a:rPr lang="en-US" baseline="-25000"/>
              <a:t>52</a:t>
            </a:r>
            <a:r>
              <a:rPr lang="en-US"/>
              <a:t> , is 8.33 x10</a:t>
            </a:r>
            <a:r>
              <a:rPr lang="en-US" baseline="30000"/>
              <a:t>-4</a:t>
            </a:r>
            <a:r>
              <a:rPr lang="en-US"/>
              <a:t> mol/min. You want the candle to burn for 4h. The candle is only sold in four sizes: 25, 50, 75 or 100 g. Which one is the smallest one you could use?</a:t>
            </a:r>
          </a:p>
          <a:p>
            <a:pPr lvl="1" eaLnBrk="1" hangingPunct="1"/>
            <a:r>
              <a:rPr lang="cy-GB"/>
              <a:t>Burn rate = </a:t>
            </a:r>
            <a:r>
              <a:rPr lang="en-US"/>
              <a:t>8.33 x10</a:t>
            </a:r>
            <a:r>
              <a:rPr lang="en-US" baseline="30000"/>
              <a:t>-4</a:t>
            </a:r>
            <a:r>
              <a:rPr lang="en-US"/>
              <a:t> mol/min</a:t>
            </a:r>
          </a:p>
          <a:p>
            <a:pPr lvl="1" eaLnBrk="1" hangingPunct="1"/>
            <a:r>
              <a:rPr lang="cy-GB"/>
              <a:t>Required burn time  = 4*60 = 240 min</a:t>
            </a:r>
          </a:p>
          <a:p>
            <a:pPr lvl="1" eaLnBrk="1" hangingPunct="1"/>
            <a:r>
              <a:rPr lang="cy-GB"/>
              <a:t>Amount required = </a:t>
            </a:r>
            <a:r>
              <a:rPr lang="en-US"/>
              <a:t>8.33 x10</a:t>
            </a:r>
            <a:r>
              <a:rPr lang="en-US" baseline="30000"/>
              <a:t>-4</a:t>
            </a:r>
            <a:r>
              <a:rPr lang="en-US"/>
              <a:t> mol/min*</a:t>
            </a:r>
            <a:r>
              <a:rPr lang="cy-GB"/>
              <a:t>240 min 					    = 0.2 mol</a:t>
            </a:r>
          </a:p>
          <a:p>
            <a:pPr lvl="1" eaLnBrk="1" hangingPunct="1"/>
            <a:r>
              <a:rPr lang="cy-GB"/>
              <a:t>MW = 12.01*25+1.008*52 = 352.6 g/mol</a:t>
            </a:r>
          </a:p>
          <a:p>
            <a:pPr lvl="1" eaLnBrk="1" hangingPunct="1"/>
            <a:r>
              <a:rPr lang="cy-GB"/>
              <a:t>Weight required = 352.6 g/mol*0.2 mol = 70.5g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9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9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9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a:xfrm>
            <a:off x="304800" y="76200"/>
            <a:ext cx="8839200" cy="503238"/>
          </a:xfrm>
        </p:spPr>
        <p:txBody>
          <a:bodyPr/>
          <a:lstStyle/>
          <a:p>
            <a:pPr eaLnBrk="1" hangingPunct="1"/>
            <a:r>
              <a:rPr lang="cy-GB"/>
              <a:t>Effect of temperature</a:t>
            </a:r>
            <a:endParaRPr lang="en-US"/>
          </a:p>
        </p:txBody>
      </p:sp>
      <p:sp>
        <p:nvSpPr>
          <p:cNvPr id="782339" name="Rectangle 3"/>
          <p:cNvSpPr>
            <a:spLocks noGrp="1" noChangeArrowheads="1"/>
          </p:cNvSpPr>
          <p:nvPr>
            <p:ph type="body" idx="1"/>
          </p:nvPr>
        </p:nvSpPr>
        <p:spPr>
          <a:xfrm>
            <a:off x="219075" y="1714500"/>
            <a:ext cx="4997450" cy="4448175"/>
          </a:xfrm>
        </p:spPr>
        <p:txBody>
          <a:bodyPr/>
          <a:lstStyle/>
          <a:p>
            <a:pPr eaLnBrk="1" hangingPunct="1"/>
            <a:r>
              <a:rPr lang="cy-GB" sz="2000"/>
              <a:t>Why is the temperature important? </a:t>
            </a:r>
          </a:p>
          <a:p>
            <a:pPr lvl="1" eaLnBrk="1" hangingPunct="1"/>
            <a:r>
              <a:rPr lang="en-US" sz="2000"/>
              <a:t>For a chemical reaction to occur, the molecules need to collide. However, a reaction only occurs when the collisions between the molecules have sufficient energy to break the bonds in the reactants. This energy barrier is called the </a:t>
            </a:r>
            <a:r>
              <a:rPr lang="en-US" sz="2000">
                <a:solidFill>
                  <a:srgbClr val="CC0000"/>
                </a:solidFill>
              </a:rPr>
              <a:t>activation energy E</a:t>
            </a:r>
            <a:r>
              <a:rPr lang="en-US" sz="2000" baseline="-25000">
                <a:solidFill>
                  <a:srgbClr val="CC0000"/>
                </a:solidFill>
              </a:rPr>
              <a:t>a</a:t>
            </a:r>
            <a:r>
              <a:rPr lang="en-US" sz="2000">
                <a:solidFill>
                  <a:srgbClr val="CC0000"/>
                </a:solidFill>
              </a:rPr>
              <a:t>.</a:t>
            </a:r>
          </a:p>
          <a:p>
            <a:pPr lvl="1" eaLnBrk="1" hangingPunct="1"/>
            <a:r>
              <a:rPr lang="en-US" sz="2000"/>
              <a:t>When a collision has the energy that is </a:t>
            </a:r>
            <a:r>
              <a:rPr lang="en-US" sz="2000">
                <a:solidFill>
                  <a:srgbClr val="CC0000"/>
                </a:solidFill>
              </a:rPr>
              <a:t>equal to or greater than</a:t>
            </a:r>
            <a:r>
              <a:rPr lang="en-US" sz="2000"/>
              <a:t> the </a:t>
            </a:r>
            <a:r>
              <a:rPr lang="en-US" sz="2000">
                <a:solidFill>
                  <a:srgbClr val="CC0000"/>
                </a:solidFill>
              </a:rPr>
              <a:t>activation energy</a:t>
            </a:r>
            <a:r>
              <a:rPr lang="en-US" sz="2000"/>
              <a:t>, a reaction can occur.</a:t>
            </a:r>
            <a:endParaRPr lang="cy-GB" sz="2000"/>
          </a:p>
        </p:txBody>
      </p:sp>
      <p:grpSp>
        <p:nvGrpSpPr>
          <p:cNvPr id="2" name="Group 4"/>
          <p:cNvGrpSpPr>
            <a:grpSpLocks/>
          </p:cNvGrpSpPr>
          <p:nvPr/>
        </p:nvGrpSpPr>
        <p:grpSpPr bwMode="auto">
          <a:xfrm>
            <a:off x="7173913" y="1751013"/>
            <a:ext cx="1827212" cy="2309812"/>
            <a:chOff x="4519" y="1103"/>
            <a:chExt cx="1151" cy="1455"/>
          </a:xfrm>
        </p:grpSpPr>
        <p:sp>
          <p:nvSpPr>
            <p:cNvPr id="113687" name="Oval 5"/>
            <p:cNvSpPr>
              <a:spLocks noChangeArrowheads="1"/>
            </p:cNvSpPr>
            <p:nvPr/>
          </p:nvSpPr>
          <p:spPr bwMode="auto">
            <a:xfrm>
              <a:off x="4868" y="1103"/>
              <a:ext cx="352" cy="328"/>
            </a:xfrm>
            <a:prstGeom prst="ellipse">
              <a:avLst/>
            </a:prstGeom>
            <a:solidFill>
              <a:srgbClr val="0000FF"/>
            </a:solidFill>
            <a:ln w="9525">
              <a:solidFill>
                <a:schemeClr val="tx1"/>
              </a:solidFill>
              <a:round/>
              <a:headEnd/>
              <a:tailEnd/>
            </a:ln>
          </p:spPr>
          <p:txBody>
            <a:bodyPr wrap="none" anchor="ctr">
              <a:prstTxWarp prst="textNoShape">
                <a:avLst/>
              </a:prstTxWarp>
              <a:spAutoFit/>
            </a:bodyPr>
            <a:lstStyle/>
            <a:p>
              <a:endParaRPr lang="en-US"/>
            </a:p>
          </p:txBody>
        </p:sp>
        <p:sp>
          <p:nvSpPr>
            <p:cNvPr id="113688" name="Oval 6"/>
            <p:cNvSpPr>
              <a:spLocks noChangeArrowheads="1"/>
            </p:cNvSpPr>
            <p:nvPr/>
          </p:nvSpPr>
          <p:spPr bwMode="auto">
            <a:xfrm>
              <a:off x="4624" y="2048"/>
              <a:ext cx="296" cy="294"/>
            </a:xfrm>
            <a:prstGeom prst="ellipse">
              <a:avLst/>
            </a:prstGeom>
            <a:solidFill>
              <a:srgbClr val="99CC00"/>
            </a:solidFill>
            <a:ln w="9525">
              <a:solidFill>
                <a:schemeClr val="tx1"/>
              </a:solidFill>
              <a:round/>
              <a:headEnd/>
              <a:tailEnd/>
            </a:ln>
          </p:spPr>
          <p:txBody>
            <a:bodyPr anchor="ctr">
              <a:prstTxWarp prst="textNoShape">
                <a:avLst/>
              </a:prstTxWarp>
              <a:spAutoFit/>
            </a:bodyPr>
            <a:lstStyle/>
            <a:p>
              <a:endParaRPr lang="en-US"/>
            </a:p>
          </p:txBody>
        </p:sp>
        <p:sp>
          <p:nvSpPr>
            <p:cNvPr id="113689" name="Oval 7"/>
            <p:cNvSpPr>
              <a:spLocks noChangeArrowheads="1"/>
            </p:cNvSpPr>
            <p:nvPr/>
          </p:nvSpPr>
          <p:spPr bwMode="auto">
            <a:xfrm>
              <a:off x="5153" y="2048"/>
              <a:ext cx="296" cy="285"/>
            </a:xfrm>
            <a:prstGeom prst="ellipse">
              <a:avLst/>
            </a:prstGeom>
            <a:solidFill>
              <a:srgbClr val="99CC00"/>
            </a:solidFill>
            <a:ln w="9525">
              <a:solidFill>
                <a:schemeClr val="tx1"/>
              </a:solidFill>
              <a:round/>
              <a:headEnd/>
              <a:tailEnd/>
            </a:ln>
          </p:spPr>
          <p:txBody>
            <a:bodyPr anchor="ctr">
              <a:prstTxWarp prst="textNoShape">
                <a:avLst/>
              </a:prstTxWarp>
              <a:spAutoFit/>
            </a:bodyPr>
            <a:lstStyle/>
            <a:p>
              <a:endParaRPr lang="en-US"/>
            </a:p>
          </p:txBody>
        </p:sp>
        <p:sp>
          <p:nvSpPr>
            <p:cNvPr id="113690" name="Line 8"/>
            <p:cNvSpPr>
              <a:spLocks noChangeShapeType="1"/>
            </p:cNvSpPr>
            <p:nvPr/>
          </p:nvSpPr>
          <p:spPr bwMode="auto">
            <a:xfrm flipH="1">
              <a:off x="4829" y="1913"/>
              <a:ext cx="105" cy="141"/>
            </a:xfrm>
            <a:prstGeom prst="line">
              <a:avLst/>
            </a:prstGeom>
            <a:noFill/>
            <a:ln w="31750">
              <a:solidFill>
                <a:schemeClr val="tx1"/>
              </a:solidFill>
              <a:round/>
              <a:headEnd/>
              <a:tailEnd type="triangle" w="med" len="med"/>
            </a:ln>
          </p:spPr>
          <p:txBody>
            <a:bodyPr>
              <a:prstTxWarp prst="textNoShape">
                <a:avLst/>
              </a:prstTxWarp>
              <a:spAutoFit/>
            </a:bodyPr>
            <a:lstStyle/>
            <a:p>
              <a:endParaRPr lang="en-US"/>
            </a:p>
          </p:txBody>
        </p:sp>
        <p:sp>
          <p:nvSpPr>
            <p:cNvPr id="113691" name="Line 9"/>
            <p:cNvSpPr>
              <a:spLocks noChangeShapeType="1"/>
            </p:cNvSpPr>
            <p:nvPr/>
          </p:nvSpPr>
          <p:spPr bwMode="auto">
            <a:xfrm>
              <a:off x="5151" y="1905"/>
              <a:ext cx="99" cy="150"/>
            </a:xfrm>
            <a:prstGeom prst="line">
              <a:avLst/>
            </a:prstGeom>
            <a:noFill/>
            <a:ln w="31750">
              <a:solidFill>
                <a:schemeClr val="tx1"/>
              </a:solidFill>
              <a:round/>
              <a:headEnd/>
              <a:tailEnd type="triangle" w="med" len="med"/>
            </a:ln>
          </p:spPr>
          <p:txBody>
            <a:bodyPr>
              <a:prstTxWarp prst="textNoShape">
                <a:avLst/>
              </a:prstTxWarp>
              <a:spAutoFit/>
            </a:bodyPr>
            <a:lstStyle/>
            <a:p>
              <a:endParaRPr lang="en-US"/>
            </a:p>
          </p:txBody>
        </p:sp>
        <p:sp>
          <p:nvSpPr>
            <p:cNvPr id="113692" name="Text Box 10"/>
            <p:cNvSpPr txBox="1">
              <a:spLocks noChangeArrowheads="1"/>
            </p:cNvSpPr>
            <p:nvPr/>
          </p:nvSpPr>
          <p:spPr bwMode="auto">
            <a:xfrm>
              <a:off x="4519" y="1417"/>
              <a:ext cx="489" cy="231"/>
            </a:xfrm>
            <a:prstGeom prst="rect">
              <a:avLst/>
            </a:prstGeom>
            <a:noFill/>
            <a:ln w="9525">
              <a:noFill/>
              <a:miter lim="800000"/>
              <a:headEnd/>
              <a:tailEnd/>
            </a:ln>
          </p:spPr>
          <p:txBody>
            <a:bodyPr>
              <a:prstTxWarp prst="textNoShape">
                <a:avLst/>
              </a:prstTxWarp>
              <a:spAutoFit/>
            </a:bodyPr>
            <a:lstStyle/>
            <a:p>
              <a:pPr>
                <a:spcBef>
                  <a:spcPct val="50000"/>
                </a:spcBef>
              </a:pPr>
              <a:r>
                <a:rPr lang="cy-GB" sz="1800"/>
                <a:t>E&gt;E</a:t>
              </a:r>
              <a:r>
                <a:rPr lang="cy-GB" sz="1800" baseline="-25000"/>
                <a:t>a</a:t>
              </a:r>
              <a:endParaRPr lang="en-US" sz="1800"/>
            </a:p>
          </p:txBody>
        </p:sp>
        <p:sp>
          <p:nvSpPr>
            <p:cNvPr id="113693" name="Line 11"/>
            <p:cNvSpPr>
              <a:spLocks noChangeShapeType="1"/>
            </p:cNvSpPr>
            <p:nvPr/>
          </p:nvSpPr>
          <p:spPr bwMode="auto">
            <a:xfrm flipH="1" flipV="1">
              <a:off x="4897" y="1528"/>
              <a:ext cx="78" cy="99"/>
            </a:xfrm>
            <a:prstGeom prst="line">
              <a:avLst/>
            </a:prstGeom>
            <a:noFill/>
            <a:ln w="9525">
              <a:noFill/>
              <a:round/>
              <a:headEnd/>
              <a:tailEnd/>
            </a:ln>
          </p:spPr>
          <p:txBody>
            <a:bodyPr>
              <a:prstTxWarp prst="textNoShape">
                <a:avLst/>
              </a:prstTxWarp>
              <a:spAutoFit/>
            </a:bodyPr>
            <a:lstStyle/>
            <a:p>
              <a:endParaRPr lang="en-US"/>
            </a:p>
          </p:txBody>
        </p:sp>
        <p:sp>
          <p:nvSpPr>
            <p:cNvPr id="113694" name="Freeform 12"/>
            <p:cNvSpPr>
              <a:spLocks/>
            </p:cNvSpPr>
            <p:nvPr/>
          </p:nvSpPr>
          <p:spPr bwMode="auto">
            <a:xfrm>
              <a:off x="4932" y="1458"/>
              <a:ext cx="489" cy="301"/>
            </a:xfrm>
            <a:custGeom>
              <a:avLst/>
              <a:gdLst>
                <a:gd name="T0" fmla="*/ 73 w 486"/>
                <a:gd name="T1" fmla="*/ 184 h 271"/>
                <a:gd name="T2" fmla="*/ 1 w 486"/>
                <a:gd name="T3" fmla="*/ 82 h 271"/>
                <a:gd name="T4" fmla="*/ 69 w 486"/>
                <a:gd name="T5" fmla="*/ 100 h 271"/>
                <a:gd name="T6" fmla="*/ 92 w 486"/>
                <a:gd name="T7" fmla="*/ 13 h 271"/>
                <a:gd name="T8" fmla="*/ 146 w 486"/>
                <a:gd name="T9" fmla="*/ 67 h 271"/>
                <a:gd name="T10" fmla="*/ 241 w 486"/>
                <a:gd name="T11" fmla="*/ 12 h 271"/>
                <a:gd name="T12" fmla="*/ 208 w 486"/>
                <a:gd name="T13" fmla="*/ 137 h 271"/>
                <a:gd name="T14" fmla="*/ 346 w 486"/>
                <a:gd name="T15" fmla="*/ 100 h 271"/>
                <a:gd name="T16" fmla="*/ 283 w 486"/>
                <a:gd name="T17" fmla="*/ 163 h 271"/>
                <a:gd name="T18" fmla="*/ 484 w 486"/>
                <a:gd name="T19" fmla="*/ 163 h 271"/>
                <a:gd name="T20" fmla="*/ 297 w 486"/>
                <a:gd name="T21" fmla="*/ 271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6"/>
                <a:gd name="T34" fmla="*/ 0 h 271"/>
                <a:gd name="T35" fmla="*/ 486 w 486"/>
                <a:gd name="T36" fmla="*/ 271 h 2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6" h="271">
                  <a:moveTo>
                    <a:pt x="73" y="184"/>
                  </a:moveTo>
                  <a:cubicBezTo>
                    <a:pt x="37" y="140"/>
                    <a:pt x="2" y="96"/>
                    <a:pt x="1" y="82"/>
                  </a:cubicBezTo>
                  <a:cubicBezTo>
                    <a:pt x="0" y="68"/>
                    <a:pt x="54" y="111"/>
                    <a:pt x="69" y="100"/>
                  </a:cubicBezTo>
                  <a:cubicBezTo>
                    <a:pt x="84" y="89"/>
                    <a:pt x="79" y="18"/>
                    <a:pt x="92" y="13"/>
                  </a:cubicBezTo>
                  <a:cubicBezTo>
                    <a:pt x="105" y="8"/>
                    <a:pt x="121" y="67"/>
                    <a:pt x="146" y="67"/>
                  </a:cubicBezTo>
                  <a:cubicBezTo>
                    <a:pt x="171" y="67"/>
                    <a:pt x="231" y="0"/>
                    <a:pt x="241" y="12"/>
                  </a:cubicBezTo>
                  <a:cubicBezTo>
                    <a:pt x="251" y="24"/>
                    <a:pt x="191" y="122"/>
                    <a:pt x="208" y="137"/>
                  </a:cubicBezTo>
                  <a:cubicBezTo>
                    <a:pt x="225" y="152"/>
                    <a:pt x="334" y="96"/>
                    <a:pt x="346" y="100"/>
                  </a:cubicBezTo>
                  <a:cubicBezTo>
                    <a:pt x="358" y="104"/>
                    <a:pt x="260" y="153"/>
                    <a:pt x="283" y="163"/>
                  </a:cubicBezTo>
                  <a:cubicBezTo>
                    <a:pt x="306" y="173"/>
                    <a:pt x="482" y="145"/>
                    <a:pt x="484" y="163"/>
                  </a:cubicBezTo>
                  <a:cubicBezTo>
                    <a:pt x="486" y="181"/>
                    <a:pt x="342" y="252"/>
                    <a:pt x="297" y="271"/>
                  </a:cubicBezTo>
                </a:path>
              </a:pathLst>
            </a:custGeom>
            <a:gradFill rotWithShape="1">
              <a:gsLst>
                <a:gs pos="0">
                  <a:srgbClr val="E3FA08"/>
                </a:gs>
                <a:gs pos="100000">
                  <a:srgbClr val="FF0000"/>
                </a:gs>
              </a:gsLst>
              <a:lin ang="5400000" scaled="1"/>
            </a:gradFill>
            <a:ln w="9525">
              <a:noFill/>
              <a:round/>
              <a:headEnd/>
              <a:tailEnd/>
            </a:ln>
          </p:spPr>
          <p:txBody>
            <a:bodyPr>
              <a:prstTxWarp prst="textNoShape">
                <a:avLst/>
              </a:prstTxWarp>
              <a:spAutoFit/>
            </a:bodyPr>
            <a:lstStyle/>
            <a:p>
              <a:endParaRPr lang="en-US"/>
            </a:p>
          </p:txBody>
        </p:sp>
        <p:sp>
          <p:nvSpPr>
            <p:cNvPr id="113695" name="Oval 13"/>
            <p:cNvSpPr>
              <a:spLocks noChangeArrowheads="1"/>
            </p:cNvSpPr>
            <p:nvPr/>
          </p:nvSpPr>
          <p:spPr bwMode="auto">
            <a:xfrm>
              <a:off x="4866" y="1618"/>
              <a:ext cx="352" cy="328"/>
            </a:xfrm>
            <a:prstGeom prst="ellipse">
              <a:avLst/>
            </a:prstGeom>
            <a:solidFill>
              <a:srgbClr val="FFFF00"/>
            </a:solidFill>
            <a:ln w="9525">
              <a:solidFill>
                <a:schemeClr val="tx1"/>
              </a:solidFill>
              <a:round/>
              <a:headEnd/>
              <a:tailEnd/>
            </a:ln>
          </p:spPr>
          <p:txBody>
            <a:bodyPr wrap="none" anchor="ctr">
              <a:prstTxWarp prst="textNoShape">
                <a:avLst/>
              </a:prstTxWarp>
              <a:spAutoFit/>
            </a:bodyPr>
            <a:lstStyle/>
            <a:p>
              <a:endParaRPr lang="en-US"/>
            </a:p>
          </p:txBody>
        </p:sp>
        <p:sp>
          <p:nvSpPr>
            <p:cNvPr id="113696" name="Line 14"/>
            <p:cNvSpPr>
              <a:spLocks noChangeShapeType="1"/>
            </p:cNvSpPr>
            <p:nvPr/>
          </p:nvSpPr>
          <p:spPr bwMode="auto">
            <a:xfrm>
              <a:off x="5047" y="1432"/>
              <a:ext cx="0" cy="183"/>
            </a:xfrm>
            <a:prstGeom prst="line">
              <a:avLst/>
            </a:prstGeom>
            <a:noFill/>
            <a:ln w="31750">
              <a:solidFill>
                <a:schemeClr val="tx1"/>
              </a:solidFill>
              <a:round/>
              <a:headEnd/>
              <a:tailEnd type="triangle" w="med" len="med"/>
            </a:ln>
          </p:spPr>
          <p:txBody>
            <a:bodyPr>
              <a:prstTxWarp prst="textNoShape">
                <a:avLst/>
              </a:prstTxWarp>
              <a:spAutoFit/>
            </a:bodyPr>
            <a:lstStyle/>
            <a:p>
              <a:endParaRPr lang="en-US"/>
            </a:p>
          </p:txBody>
        </p:sp>
        <p:sp>
          <p:nvSpPr>
            <p:cNvPr id="113697" name="Text Box 15"/>
            <p:cNvSpPr txBox="1">
              <a:spLocks noChangeArrowheads="1"/>
            </p:cNvSpPr>
            <p:nvPr/>
          </p:nvSpPr>
          <p:spPr bwMode="auto">
            <a:xfrm>
              <a:off x="4554" y="2346"/>
              <a:ext cx="1116"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b="1"/>
                <a:t>Reaction occurs</a:t>
              </a:r>
              <a:endParaRPr lang="en-US" sz="1600" b="1"/>
            </a:p>
          </p:txBody>
        </p:sp>
      </p:grpSp>
      <p:grpSp>
        <p:nvGrpSpPr>
          <p:cNvPr id="3" name="Group 16"/>
          <p:cNvGrpSpPr>
            <a:grpSpLocks/>
          </p:cNvGrpSpPr>
          <p:nvPr/>
        </p:nvGrpSpPr>
        <p:grpSpPr bwMode="auto">
          <a:xfrm>
            <a:off x="5310188" y="1951038"/>
            <a:ext cx="1928812" cy="1700212"/>
            <a:chOff x="4313" y="1189"/>
            <a:chExt cx="1215" cy="1071"/>
          </a:xfrm>
        </p:grpSpPr>
        <p:sp>
          <p:nvSpPr>
            <p:cNvPr id="113681" name="Oval 17"/>
            <p:cNvSpPr>
              <a:spLocks noChangeArrowheads="1"/>
            </p:cNvSpPr>
            <p:nvPr/>
          </p:nvSpPr>
          <p:spPr bwMode="auto">
            <a:xfrm>
              <a:off x="4761" y="1189"/>
              <a:ext cx="352" cy="328"/>
            </a:xfrm>
            <a:prstGeom prst="ellipse">
              <a:avLst/>
            </a:prstGeom>
            <a:solidFill>
              <a:srgbClr val="0000FF"/>
            </a:solidFill>
            <a:ln w="9525">
              <a:solidFill>
                <a:schemeClr val="tx1"/>
              </a:solidFill>
              <a:round/>
              <a:headEnd/>
              <a:tailEnd/>
            </a:ln>
          </p:spPr>
          <p:txBody>
            <a:bodyPr wrap="none" anchor="ctr">
              <a:prstTxWarp prst="textNoShape">
                <a:avLst/>
              </a:prstTxWarp>
              <a:spAutoFit/>
            </a:bodyPr>
            <a:lstStyle/>
            <a:p>
              <a:endParaRPr lang="en-US"/>
            </a:p>
          </p:txBody>
        </p:sp>
        <p:sp>
          <p:nvSpPr>
            <p:cNvPr id="113682" name="Line 18"/>
            <p:cNvSpPr>
              <a:spLocks noChangeShapeType="1"/>
            </p:cNvSpPr>
            <p:nvPr/>
          </p:nvSpPr>
          <p:spPr bwMode="auto">
            <a:xfrm>
              <a:off x="4952" y="1518"/>
              <a:ext cx="0" cy="183"/>
            </a:xfrm>
            <a:prstGeom prst="line">
              <a:avLst/>
            </a:prstGeom>
            <a:noFill/>
            <a:ln w="31750">
              <a:solidFill>
                <a:schemeClr val="tx1"/>
              </a:solidFill>
              <a:round/>
              <a:headEnd/>
              <a:tailEnd type="triangle" w="med" len="med"/>
            </a:ln>
          </p:spPr>
          <p:txBody>
            <a:bodyPr>
              <a:prstTxWarp prst="textNoShape">
                <a:avLst/>
              </a:prstTxWarp>
              <a:spAutoFit/>
            </a:bodyPr>
            <a:lstStyle/>
            <a:p>
              <a:endParaRPr lang="en-US"/>
            </a:p>
          </p:txBody>
        </p:sp>
        <p:sp>
          <p:nvSpPr>
            <p:cNvPr id="113683" name="Line 19"/>
            <p:cNvSpPr>
              <a:spLocks noChangeShapeType="1"/>
            </p:cNvSpPr>
            <p:nvPr/>
          </p:nvSpPr>
          <p:spPr bwMode="auto">
            <a:xfrm flipH="1">
              <a:off x="4689" y="1681"/>
              <a:ext cx="267" cy="48"/>
            </a:xfrm>
            <a:prstGeom prst="line">
              <a:avLst/>
            </a:prstGeom>
            <a:noFill/>
            <a:ln w="31750">
              <a:solidFill>
                <a:schemeClr val="tx1"/>
              </a:solidFill>
              <a:round/>
              <a:headEnd/>
              <a:tailEnd type="triangle" w="med" len="med"/>
            </a:ln>
          </p:spPr>
          <p:txBody>
            <a:bodyPr>
              <a:prstTxWarp prst="textNoShape">
                <a:avLst/>
              </a:prstTxWarp>
              <a:spAutoFit/>
            </a:bodyPr>
            <a:lstStyle/>
            <a:p>
              <a:endParaRPr lang="en-US"/>
            </a:p>
          </p:txBody>
        </p:sp>
        <p:sp>
          <p:nvSpPr>
            <p:cNvPr id="113684" name="Oval 20"/>
            <p:cNvSpPr>
              <a:spLocks noChangeArrowheads="1"/>
            </p:cNvSpPr>
            <p:nvPr/>
          </p:nvSpPr>
          <p:spPr bwMode="auto">
            <a:xfrm>
              <a:off x="4762" y="1692"/>
              <a:ext cx="352" cy="328"/>
            </a:xfrm>
            <a:prstGeom prst="ellipse">
              <a:avLst/>
            </a:prstGeom>
            <a:solidFill>
              <a:srgbClr val="FFFF00"/>
            </a:solidFill>
            <a:ln w="9525">
              <a:solidFill>
                <a:schemeClr val="tx1"/>
              </a:solidFill>
              <a:round/>
              <a:headEnd/>
              <a:tailEnd/>
            </a:ln>
          </p:spPr>
          <p:txBody>
            <a:bodyPr wrap="none" anchor="ctr">
              <a:prstTxWarp prst="textNoShape">
                <a:avLst/>
              </a:prstTxWarp>
              <a:spAutoFit/>
            </a:bodyPr>
            <a:lstStyle/>
            <a:p>
              <a:endParaRPr lang="en-US"/>
            </a:p>
          </p:txBody>
        </p:sp>
        <p:sp>
          <p:nvSpPr>
            <p:cNvPr id="113685" name="Text Box 21"/>
            <p:cNvSpPr txBox="1">
              <a:spLocks noChangeArrowheads="1"/>
            </p:cNvSpPr>
            <p:nvPr/>
          </p:nvSpPr>
          <p:spPr bwMode="auto">
            <a:xfrm>
              <a:off x="4313" y="1320"/>
              <a:ext cx="489" cy="231"/>
            </a:xfrm>
            <a:prstGeom prst="rect">
              <a:avLst/>
            </a:prstGeom>
            <a:noFill/>
            <a:ln w="9525">
              <a:noFill/>
              <a:miter lim="800000"/>
              <a:headEnd/>
              <a:tailEnd/>
            </a:ln>
          </p:spPr>
          <p:txBody>
            <a:bodyPr>
              <a:prstTxWarp prst="textNoShape">
                <a:avLst/>
              </a:prstTxWarp>
              <a:spAutoFit/>
            </a:bodyPr>
            <a:lstStyle/>
            <a:p>
              <a:pPr>
                <a:spcBef>
                  <a:spcPct val="50000"/>
                </a:spcBef>
              </a:pPr>
              <a:r>
                <a:rPr lang="cy-GB" sz="1800"/>
                <a:t>E&lt;E</a:t>
              </a:r>
              <a:r>
                <a:rPr lang="cy-GB" sz="1800" baseline="-25000"/>
                <a:t>a</a:t>
              </a:r>
              <a:endParaRPr lang="en-US" sz="1800"/>
            </a:p>
          </p:txBody>
        </p:sp>
        <p:sp>
          <p:nvSpPr>
            <p:cNvPr id="113686" name="Text Box 22"/>
            <p:cNvSpPr txBox="1">
              <a:spLocks noChangeArrowheads="1"/>
            </p:cNvSpPr>
            <p:nvPr/>
          </p:nvSpPr>
          <p:spPr bwMode="auto">
            <a:xfrm>
              <a:off x="4608" y="2048"/>
              <a:ext cx="920"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b="1"/>
                <a:t>No reaction</a:t>
              </a:r>
              <a:endParaRPr lang="en-US" sz="1600" b="1"/>
            </a:p>
          </p:txBody>
        </p:sp>
      </p:grpSp>
      <p:sp>
        <p:nvSpPr>
          <p:cNvPr id="782359" name="Rectangle 23"/>
          <p:cNvSpPr>
            <a:spLocks noChangeArrowheads="1"/>
          </p:cNvSpPr>
          <p:nvPr/>
        </p:nvSpPr>
        <p:spPr bwMode="auto">
          <a:xfrm>
            <a:off x="209550" y="609600"/>
            <a:ext cx="8639175" cy="1006475"/>
          </a:xfrm>
          <a:prstGeom prst="rect">
            <a:avLst/>
          </a:prstGeom>
          <a:noFill/>
          <a:ln w="9525">
            <a:noFill/>
            <a:miter lim="800000"/>
            <a:headEnd/>
            <a:tailEnd/>
          </a:ln>
        </p:spPr>
        <p:txBody>
          <a:bodyPr>
            <a:prstTxWarp prst="textNoShape">
              <a:avLst/>
            </a:prstTxWarp>
            <a:spAutoFit/>
          </a:bodyPr>
          <a:lstStyle/>
          <a:p>
            <a:pPr marL="342900" indent="-342900" algn="l">
              <a:buFont typeface="Times New Roman" pitchFamily="-65" charset="0"/>
              <a:buChar char="•"/>
            </a:pPr>
            <a:r>
              <a:rPr lang="cy-GB" sz="2000"/>
              <a:t>The reaction rate </a:t>
            </a:r>
            <a:r>
              <a:rPr lang="cy-GB" sz="2000" i="1"/>
              <a:t>nearly always</a:t>
            </a:r>
            <a:r>
              <a:rPr lang="cy-GB" sz="2000"/>
              <a:t> increases with temperature. A good rule of thumb is that the reaction rate doubles with every 10</a:t>
            </a:r>
            <a:r>
              <a:rPr lang="en-US" sz="2000"/>
              <a:t>°</a:t>
            </a:r>
            <a:r>
              <a:rPr lang="cy-GB" sz="2000"/>
              <a:t>C temperature increase. </a:t>
            </a:r>
          </a:p>
        </p:txBody>
      </p:sp>
      <p:grpSp>
        <p:nvGrpSpPr>
          <p:cNvPr id="4" name="Group 24"/>
          <p:cNvGrpSpPr>
            <a:grpSpLocks/>
          </p:cNvGrpSpPr>
          <p:nvPr/>
        </p:nvGrpSpPr>
        <p:grpSpPr bwMode="auto">
          <a:xfrm>
            <a:off x="5464175" y="4578350"/>
            <a:ext cx="3260725" cy="1900238"/>
            <a:chOff x="1954" y="932"/>
            <a:chExt cx="3702" cy="2173"/>
          </a:xfrm>
        </p:grpSpPr>
        <p:graphicFrame>
          <p:nvGraphicFramePr>
            <p:cNvPr id="113666" name="Object 2"/>
            <p:cNvGraphicFramePr>
              <a:graphicFrameLocks noChangeAspect="1"/>
            </p:cNvGraphicFramePr>
            <p:nvPr/>
          </p:nvGraphicFramePr>
          <p:xfrm>
            <a:off x="1954" y="932"/>
            <a:ext cx="3702" cy="2173"/>
          </p:xfrm>
          <a:graphic>
            <a:graphicData uri="http://schemas.openxmlformats.org/presentationml/2006/ole">
              <p:oleObj spid="_x0000_s113666" name="Bitmap Image" r:id="rId3" imgW="5668166" imgH="3323810" progId="">
                <p:embed/>
              </p:oleObj>
            </a:graphicData>
          </a:graphic>
        </p:graphicFrame>
        <p:sp>
          <p:nvSpPr>
            <p:cNvPr id="113673" name="Rectangle 26"/>
            <p:cNvSpPr>
              <a:spLocks noChangeArrowheads="1"/>
            </p:cNvSpPr>
            <p:nvPr/>
          </p:nvSpPr>
          <p:spPr bwMode="auto">
            <a:xfrm>
              <a:off x="3531" y="2181"/>
              <a:ext cx="576" cy="576"/>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13674" name="Rectangle 27"/>
            <p:cNvSpPr>
              <a:spLocks noChangeArrowheads="1"/>
            </p:cNvSpPr>
            <p:nvPr/>
          </p:nvSpPr>
          <p:spPr bwMode="auto">
            <a:xfrm>
              <a:off x="2478" y="957"/>
              <a:ext cx="2058" cy="102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3675" name="Rectangle 28"/>
            <p:cNvSpPr>
              <a:spLocks noChangeArrowheads="1"/>
            </p:cNvSpPr>
            <p:nvPr/>
          </p:nvSpPr>
          <p:spPr bwMode="auto">
            <a:xfrm>
              <a:off x="4216" y="1315"/>
              <a:ext cx="831" cy="138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3676" name="Freeform 29"/>
            <p:cNvSpPr>
              <a:spLocks/>
            </p:cNvSpPr>
            <p:nvPr/>
          </p:nvSpPr>
          <p:spPr bwMode="auto">
            <a:xfrm>
              <a:off x="2457" y="991"/>
              <a:ext cx="2520" cy="1637"/>
            </a:xfrm>
            <a:custGeom>
              <a:avLst/>
              <a:gdLst>
                <a:gd name="T0" fmla="*/ 0 w 2520"/>
                <a:gd name="T1" fmla="*/ 893 h 1637"/>
                <a:gd name="T2" fmla="*/ 444 w 2520"/>
                <a:gd name="T3" fmla="*/ 887 h 1637"/>
                <a:gd name="T4" fmla="*/ 531 w 2520"/>
                <a:gd name="T5" fmla="*/ 884 h 1637"/>
                <a:gd name="T6" fmla="*/ 609 w 2520"/>
                <a:gd name="T7" fmla="*/ 872 h 1637"/>
                <a:gd name="T8" fmla="*/ 762 w 2520"/>
                <a:gd name="T9" fmla="*/ 803 h 1637"/>
                <a:gd name="T10" fmla="*/ 855 w 2520"/>
                <a:gd name="T11" fmla="*/ 719 h 1637"/>
                <a:gd name="T12" fmla="*/ 897 w 2520"/>
                <a:gd name="T13" fmla="*/ 587 h 1637"/>
                <a:gd name="T14" fmla="*/ 969 w 2520"/>
                <a:gd name="T15" fmla="*/ 347 h 1637"/>
                <a:gd name="T16" fmla="*/ 1053 w 2520"/>
                <a:gd name="T17" fmla="*/ 155 h 1637"/>
                <a:gd name="T18" fmla="*/ 1161 w 2520"/>
                <a:gd name="T19" fmla="*/ 38 h 1637"/>
                <a:gd name="T20" fmla="*/ 1242 w 2520"/>
                <a:gd name="T21" fmla="*/ 8 h 1637"/>
                <a:gd name="T22" fmla="*/ 1329 w 2520"/>
                <a:gd name="T23" fmla="*/ 17 h 1637"/>
                <a:gd name="T24" fmla="*/ 1443 w 2520"/>
                <a:gd name="T25" fmla="*/ 107 h 1637"/>
                <a:gd name="T26" fmla="*/ 1515 w 2520"/>
                <a:gd name="T27" fmla="*/ 221 h 1637"/>
                <a:gd name="T28" fmla="*/ 1572 w 2520"/>
                <a:gd name="T29" fmla="*/ 338 h 1637"/>
                <a:gd name="T30" fmla="*/ 1620 w 2520"/>
                <a:gd name="T31" fmla="*/ 470 h 1637"/>
                <a:gd name="T32" fmla="*/ 1668 w 2520"/>
                <a:gd name="T33" fmla="*/ 596 h 1637"/>
                <a:gd name="T34" fmla="*/ 1746 w 2520"/>
                <a:gd name="T35" fmla="*/ 833 h 1637"/>
                <a:gd name="T36" fmla="*/ 1839 w 2520"/>
                <a:gd name="T37" fmla="*/ 1088 h 1637"/>
                <a:gd name="T38" fmla="*/ 1932 w 2520"/>
                <a:gd name="T39" fmla="*/ 1307 h 1637"/>
                <a:gd name="T40" fmla="*/ 2073 w 2520"/>
                <a:gd name="T41" fmla="*/ 1538 h 1637"/>
                <a:gd name="T42" fmla="*/ 2262 w 2520"/>
                <a:gd name="T43" fmla="*/ 1619 h 1637"/>
                <a:gd name="T44" fmla="*/ 2436 w 2520"/>
                <a:gd name="T45" fmla="*/ 1631 h 1637"/>
                <a:gd name="T46" fmla="*/ 2520 w 2520"/>
                <a:gd name="T47" fmla="*/ 1631 h 1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20"/>
                <a:gd name="T73" fmla="*/ 0 h 1637"/>
                <a:gd name="T74" fmla="*/ 2520 w 2520"/>
                <a:gd name="T75" fmla="*/ 1637 h 1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20" h="1637">
                  <a:moveTo>
                    <a:pt x="0" y="893"/>
                  </a:moveTo>
                  <a:cubicBezTo>
                    <a:pt x="178" y="890"/>
                    <a:pt x="356" y="888"/>
                    <a:pt x="444" y="887"/>
                  </a:cubicBezTo>
                  <a:cubicBezTo>
                    <a:pt x="532" y="886"/>
                    <a:pt x="504" y="886"/>
                    <a:pt x="531" y="884"/>
                  </a:cubicBezTo>
                  <a:cubicBezTo>
                    <a:pt x="558" y="882"/>
                    <a:pt x="571" y="885"/>
                    <a:pt x="609" y="872"/>
                  </a:cubicBezTo>
                  <a:cubicBezTo>
                    <a:pt x="647" y="859"/>
                    <a:pt x="721" y="828"/>
                    <a:pt x="762" y="803"/>
                  </a:cubicBezTo>
                  <a:cubicBezTo>
                    <a:pt x="803" y="778"/>
                    <a:pt x="833" y="755"/>
                    <a:pt x="855" y="719"/>
                  </a:cubicBezTo>
                  <a:cubicBezTo>
                    <a:pt x="877" y="683"/>
                    <a:pt x="878" y="649"/>
                    <a:pt x="897" y="587"/>
                  </a:cubicBezTo>
                  <a:cubicBezTo>
                    <a:pt x="916" y="525"/>
                    <a:pt x="943" y="419"/>
                    <a:pt x="969" y="347"/>
                  </a:cubicBezTo>
                  <a:cubicBezTo>
                    <a:pt x="995" y="275"/>
                    <a:pt x="1021" y="206"/>
                    <a:pt x="1053" y="155"/>
                  </a:cubicBezTo>
                  <a:cubicBezTo>
                    <a:pt x="1085" y="104"/>
                    <a:pt x="1130" y="62"/>
                    <a:pt x="1161" y="38"/>
                  </a:cubicBezTo>
                  <a:cubicBezTo>
                    <a:pt x="1192" y="14"/>
                    <a:pt x="1214" y="11"/>
                    <a:pt x="1242" y="8"/>
                  </a:cubicBezTo>
                  <a:cubicBezTo>
                    <a:pt x="1270" y="5"/>
                    <a:pt x="1295" y="0"/>
                    <a:pt x="1329" y="17"/>
                  </a:cubicBezTo>
                  <a:cubicBezTo>
                    <a:pt x="1363" y="34"/>
                    <a:pt x="1412" y="73"/>
                    <a:pt x="1443" y="107"/>
                  </a:cubicBezTo>
                  <a:cubicBezTo>
                    <a:pt x="1474" y="141"/>
                    <a:pt x="1494" y="183"/>
                    <a:pt x="1515" y="221"/>
                  </a:cubicBezTo>
                  <a:cubicBezTo>
                    <a:pt x="1536" y="259"/>
                    <a:pt x="1554" y="297"/>
                    <a:pt x="1572" y="338"/>
                  </a:cubicBezTo>
                  <a:cubicBezTo>
                    <a:pt x="1590" y="379"/>
                    <a:pt x="1604" y="427"/>
                    <a:pt x="1620" y="470"/>
                  </a:cubicBezTo>
                  <a:cubicBezTo>
                    <a:pt x="1636" y="513"/>
                    <a:pt x="1647" y="536"/>
                    <a:pt x="1668" y="596"/>
                  </a:cubicBezTo>
                  <a:cubicBezTo>
                    <a:pt x="1689" y="656"/>
                    <a:pt x="1718" y="751"/>
                    <a:pt x="1746" y="833"/>
                  </a:cubicBezTo>
                  <a:cubicBezTo>
                    <a:pt x="1774" y="915"/>
                    <a:pt x="1808" y="1009"/>
                    <a:pt x="1839" y="1088"/>
                  </a:cubicBezTo>
                  <a:cubicBezTo>
                    <a:pt x="1870" y="1167"/>
                    <a:pt x="1893" y="1232"/>
                    <a:pt x="1932" y="1307"/>
                  </a:cubicBezTo>
                  <a:cubicBezTo>
                    <a:pt x="1971" y="1382"/>
                    <a:pt x="2018" y="1486"/>
                    <a:pt x="2073" y="1538"/>
                  </a:cubicBezTo>
                  <a:cubicBezTo>
                    <a:pt x="2128" y="1590"/>
                    <a:pt x="2202" y="1604"/>
                    <a:pt x="2262" y="1619"/>
                  </a:cubicBezTo>
                  <a:cubicBezTo>
                    <a:pt x="2322" y="1634"/>
                    <a:pt x="2393" y="1629"/>
                    <a:pt x="2436" y="1631"/>
                  </a:cubicBezTo>
                  <a:cubicBezTo>
                    <a:pt x="2479" y="1633"/>
                    <a:pt x="2520" y="1637"/>
                    <a:pt x="2520" y="1631"/>
                  </a:cubicBezTo>
                </a:path>
              </a:pathLst>
            </a:custGeom>
            <a:noFill/>
            <a:ln w="101600">
              <a:solidFill>
                <a:srgbClr val="CC99FF"/>
              </a:solidFill>
              <a:round/>
              <a:headEnd/>
              <a:tailEnd/>
            </a:ln>
          </p:spPr>
          <p:txBody>
            <a:bodyPr>
              <a:prstTxWarp prst="textNoShape">
                <a:avLst/>
              </a:prstTxWarp>
              <a:spAutoFit/>
            </a:bodyPr>
            <a:lstStyle/>
            <a:p>
              <a:endParaRPr lang="en-US"/>
            </a:p>
          </p:txBody>
        </p:sp>
        <p:sp>
          <p:nvSpPr>
            <p:cNvPr id="113677" name="Rectangle 30"/>
            <p:cNvSpPr>
              <a:spLocks noChangeArrowheads="1"/>
            </p:cNvSpPr>
            <p:nvPr/>
          </p:nvSpPr>
          <p:spPr bwMode="auto">
            <a:xfrm rot="-5400000">
              <a:off x="4700" y="1613"/>
              <a:ext cx="831" cy="234"/>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3678" name="Line 31"/>
            <p:cNvSpPr>
              <a:spLocks noChangeShapeType="1"/>
            </p:cNvSpPr>
            <p:nvPr/>
          </p:nvSpPr>
          <p:spPr bwMode="auto">
            <a:xfrm flipV="1">
              <a:off x="3078" y="1854"/>
              <a:ext cx="1476" cy="6"/>
            </a:xfrm>
            <a:prstGeom prst="line">
              <a:avLst/>
            </a:prstGeom>
            <a:noFill/>
            <a:ln w="38100">
              <a:solidFill>
                <a:schemeClr val="tx1"/>
              </a:solidFill>
              <a:prstDash val="dash"/>
              <a:round/>
              <a:headEnd/>
              <a:tailEnd/>
            </a:ln>
          </p:spPr>
          <p:txBody>
            <a:bodyPr>
              <a:prstTxWarp prst="textNoShape">
                <a:avLst/>
              </a:prstTxWarp>
              <a:spAutoFit/>
            </a:bodyPr>
            <a:lstStyle/>
            <a:p>
              <a:endParaRPr lang="en-US"/>
            </a:p>
          </p:txBody>
        </p:sp>
        <p:sp>
          <p:nvSpPr>
            <p:cNvPr id="113679" name="Line 32"/>
            <p:cNvSpPr>
              <a:spLocks noChangeShapeType="1"/>
            </p:cNvSpPr>
            <p:nvPr/>
          </p:nvSpPr>
          <p:spPr bwMode="auto">
            <a:xfrm flipV="1">
              <a:off x="3712" y="1012"/>
              <a:ext cx="774" cy="0"/>
            </a:xfrm>
            <a:prstGeom prst="line">
              <a:avLst/>
            </a:prstGeom>
            <a:noFill/>
            <a:ln w="38100">
              <a:solidFill>
                <a:schemeClr val="tx1"/>
              </a:solidFill>
              <a:prstDash val="dash"/>
              <a:round/>
              <a:headEnd/>
              <a:tailEnd/>
            </a:ln>
          </p:spPr>
          <p:txBody>
            <a:bodyPr>
              <a:prstTxWarp prst="textNoShape">
                <a:avLst/>
              </a:prstTxWarp>
              <a:spAutoFit/>
            </a:bodyPr>
            <a:lstStyle/>
            <a:p>
              <a:endParaRPr lang="en-US"/>
            </a:p>
          </p:txBody>
        </p:sp>
        <p:sp>
          <p:nvSpPr>
            <p:cNvPr id="113680" name="Line 33"/>
            <p:cNvSpPr>
              <a:spLocks noChangeShapeType="1"/>
            </p:cNvSpPr>
            <p:nvPr/>
          </p:nvSpPr>
          <p:spPr bwMode="auto">
            <a:xfrm>
              <a:off x="3720" y="1026"/>
              <a:ext cx="0" cy="804"/>
            </a:xfrm>
            <a:prstGeom prst="line">
              <a:avLst/>
            </a:prstGeom>
            <a:noFill/>
            <a:ln w="38100">
              <a:solidFill>
                <a:schemeClr val="tx1"/>
              </a:solidFill>
              <a:round/>
              <a:headEnd type="triangle" w="med" len="med"/>
              <a:tailEnd/>
            </a:ln>
          </p:spPr>
          <p:txBody>
            <a:bodyP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3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2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2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233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1878013" y="3332163"/>
            <a:ext cx="5394325" cy="1231900"/>
            <a:chOff x="1183" y="2099"/>
            <a:chExt cx="3398" cy="776"/>
          </a:xfrm>
        </p:grpSpPr>
        <p:sp>
          <p:nvSpPr>
            <p:cNvPr id="114707" name="Freeform 20"/>
            <p:cNvSpPr>
              <a:spLocks/>
            </p:cNvSpPr>
            <p:nvPr/>
          </p:nvSpPr>
          <p:spPr bwMode="auto">
            <a:xfrm>
              <a:off x="3160" y="2489"/>
              <a:ext cx="1421" cy="274"/>
            </a:xfrm>
            <a:custGeom>
              <a:avLst/>
              <a:gdLst>
                <a:gd name="T0" fmla="*/ 0 w 1184"/>
                <a:gd name="T1" fmla="*/ 0 h 216"/>
                <a:gd name="T2" fmla="*/ 408 w 1184"/>
                <a:gd name="T3" fmla="*/ 88 h 216"/>
                <a:gd name="T4" fmla="*/ 808 w 1184"/>
                <a:gd name="T5" fmla="*/ 152 h 216"/>
                <a:gd name="T6" fmla="*/ 1184 w 1184"/>
                <a:gd name="T7" fmla="*/ 216 h 216"/>
                <a:gd name="T8" fmla="*/ 0 60000 65536"/>
                <a:gd name="T9" fmla="*/ 0 60000 65536"/>
                <a:gd name="T10" fmla="*/ 0 60000 65536"/>
                <a:gd name="T11" fmla="*/ 0 60000 65536"/>
                <a:gd name="T12" fmla="*/ 0 w 1184"/>
                <a:gd name="T13" fmla="*/ 0 h 216"/>
                <a:gd name="T14" fmla="*/ 1184 w 1184"/>
                <a:gd name="T15" fmla="*/ 216 h 216"/>
              </a:gdLst>
              <a:ahLst/>
              <a:cxnLst>
                <a:cxn ang="T8">
                  <a:pos x="T0" y="T1"/>
                </a:cxn>
                <a:cxn ang="T9">
                  <a:pos x="T2" y="T3"/>
                </a:cxn>
                <a:cxn ang="T10">
                  <a:pos x="T4" y="T5"/>
                </a:cxn>
                <a:cxn ang="T11">
                  <a:pos x="T6" y="T7"/>
                </a:cxn>
              </a:cxnLst>
              <a:rect l="T12" t="T13" r="T14" b="T15"/>
              <a:pathLst>
                <a:path w="1184" h="216">
                  <a:moveTo>
                    <a:pt x="0" y="0"/>
                  </a:moveTo>
                  <a:cubicBezTo>
                    <a:pt x="136" y="31"/>
                    <a:pt x="273" y="63"/>
                    <a:pt x="408" y="88"/>
                  </a:cubicBezTo>
                  <a:cubicBezTo>
                    <a:pt x="543" y="113"/>
                    <a:pt x="679" y="131"/>
                    <a:pt x="808" y="152"/>
                  </a:cubicBezTo>
                  <a:cubicBezTo>
                    <a:pt x="937" y="173"/>
                    <a:pt x="1123" y="207"/>
                    <a:pt x="1184" y="216"/>
                  </a:cubicBezTo>
                </a:path>
              </a:pathLst>
            </a:custGeom>
            <a:solidFill>
              <a:srgbClr val="FF0000"/>
            </a:solidFill>
            <a:ln w="41275">
              <a:solidFill>
                <a:srgbClr val="FF0000"/>
              </a:solidFill>
              <a:round/>
              <a:headEnd/>
              <a:tailEnd/>
            </a:ln>
          </p:spPr>
          <p:txBody>
            <a:bodyPr>
              <a:prstTxWarp prst="textNoShape">
                <a:avLst/>
              </a:prstTxWarp>
              <a:spAutoFit/>
            </a:bodyPr>
            <a:lstStyle/>
            <a:p>
              <a:endParaRPr lang="en-US"/>
            </a:p>
          </p:txBody>
        </p:sp>
        <p:grpSp>
          <p:nvGrpSpPr>
            <p:cNvPr id="114708" name="Group 46"/>
            <p:cNvGrpSpPr>
              <a:grpSpLocks/>
            </p:cNvGrpSpPr>
            <p:nvPr/>
          </p:nvGrpSpPr>
          <p:grpSpPr bwMode="auto">
            <a:xfrm>
              <a:off x="1183" y="2099"/>
              <a:ext cx="3394" cy="776"/>
              <a:chOff x="1183" y="2099"/>
              <a:chExt cx="3394" cy="776"/>
            </a:xfrm>
          </p:grpSpPr>
          <p:sp>
            <p:nvSpPr>
              <p:cNvPr id="114709" name="Text Box 10"/>
              <p:cNvSpPr txBox="1">
                <a:spLocks noChangeArrowheads="1"/>
              </p:cNvSpPr>
              <p:nvPr/>
            </p:nvSpPr>
            <p:spPr bwMode="auto">
              <a:xfrm>
                <a:off x="1834" y="2099"/>
                <a:ext cx="1677"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b="1">
                    <a:solidFill>
                      <a:srgbClr val="FF0000"/>
                    </a:solidFill>
                  </a:rPr>
                  <a:t>  High temperature</a:t>
                </a:r>
                <a:endParaRPr lang="en-US" sz="1600" b="1">
                  <a:solidFill>
                    <a:srgbClr val="FF0000"/>
                  </a:solidFill>
                </a:endParaRPr>
              </a:p>
            </p:txBody>
          </p:sp>
          <p:grpSp>
            <p:nvGrpSpPr>
              <p:cNvPr id="114710" name="Group 45"/>
              <p:cNvGrpSpPr>
                <a:grpSpLocks/>
              </p:cNvGrpSpPr>
              <p:nvPr/>
            </p:nvGrpSpPr>
            <p:grpSpPr bwMode="auto">
              <a:xfrm>
                <a:off x="3046" y="2465"/>
                <a:ext cx="1531" cy="371"/>
                <a:chOff x="3046" y="2465"/>
                <a:chExt cx="1531" cy="371"/>
              </a:xfrm>
            </p:grpSpPr>
            <p:sp>
              <p:nvSpPr>
                <p:cNvPr id="114712" name="AutoShape 27"/>
                <p:cNvSpPr>
                  <a:spLocks noChangeArrowheads="1"/>
                </p:cNvSpPr>
                <p:nvPr/>
              </p:nvSpPr>
              <p:spPr bwMode="auto">
                <a:xfrm>
                  <a:off x="3958" y="2647"/>
                  <a:ext cx="553" cy="129"/>
                </a:xfrm>
                <a:prstGeom prst="rtTriangle">
                  <a:avLst/>
                </a:prstGeom>
                <a:solidFill>
                  <a:srgbClr val="FF0000"/>
                </a:solidFill>
                <a:ln w="9525">
                  <a:noFill/>
                  <a:miter lim="800000"/>
                  <a:headEnd/>
                  <a:tailEnd/>
                </a:ln>
              </p:spPr>
              <p:txBody>
                <a:bodyPr anchor="ctr">
                  <a:prstTxWarp prst="textNoShape">
                    <a:avLst/>
                  </a:prstTxWarp>
                  <a:spAutoFit/>
                </a:bodyPr>
                <a:lstStyle/>
                <a:p>
                  <a:endParaRPr lang="en-US"/>
                </a:p>
              </p:txBody>
            </p:sp>
            <p:grpSp>
              <p:nvGrpSpPr>
                <p:cNvPr id="114713" name="Group 44"/>
                <p:cNvGrpSpPr>
                  <a:grpSpLocks/>
                </p:cNvGrpSpPr>
                <p:nvPr/>
              </p:nvGrpSpPr>
              <p:grpSpPr bwMode="auto">
                <a:xfrm>
                  <a:off x="3046" y="2465"/>
                  <a:ext cx="1531" cy="371"/>
                  <a:chOff x="3046" y="2465"/>
                  <a:chExt cx="1531" cy="371"/>
                </a:xfrm>
              </p:grpSpPr>
              <p:sp>
                <p:nvSpPr>
                  <p:cNvPr id="114714" name="Rectangle 18"/>
                  <p:cNvSpPr>
                    <a:spLocks noChangeArrowheads="1"/>
                  </p:cNvSpPr>
                  <p:nvPr/>
                </p:nvSpPr>
                <p:spPr bwMode="auto">
                  <a:xfrm>
                    <a:off x="3101" y="2482"/>
                    <a:ext cx="75" cy="307"/>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grpSp>
                <p:nvGrpSpPr>
                  <p:cNvPr id="114715" name="Group 43"/>
                  <p:cNvGrpSpPr>
                    <a:grpSpLocks/>
                  </p:cNvGrpSpPr>
                  <p:nvPr/>
                </p:nvGrpSpPr>
                <p:grpSpPr bwMode="auto">
                  <a:xfrm>
                    <a:off x="3046" y="2465"/>
                    <a:ext cx="1531" cy="371"/>
                    <a:chOff x="3046" y="2465"/>
                    <a:chExt cx="1531" cy="371"/>
                  </a:xfrm>
                </p:grpSpPr>
                <p:sp>
                  <p:nvSpPr>
                    <p:cNvPr id="114716" name="Rectangle 17"/>
                    <p:cNvSpPr>
                      <a:spLocks noChangeArrowheads="1"/>
                    </p:cNvSpPr>
                    <p:nvPr/>
                  </p:nvSpPr>
                  <p:spPr bwMode="auto">
                    <a:xfrm>
                      <a:off x="3162" y="2514"/>
                      <a:ext cx="141" cy="275"/>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grpSp>
                  <p:nvGrpSpPr>
                    <p:cNvPr id="114717" name="Group 36"/>
                    <p:cNvGrpSpPr>
                      <a:grpSpLocks/>
                    </p:cNvGrpSpPr>
                    <p:nvPr/>
                  </p:nvGrpSpPr>
                  <p:grpSpPr bwMode="auto">
                    <a:xfrm>
                      <a:off x="3046" y="2465"/>
                      <a:ext cx="1531" cy="371"/>
                      <a:chOff x="3046" y="2465"/>
                      <a:chExt cx="1531" cy="371"/>
                    </a:xfrm>
                  </p:grpSpPr>
                  <p:sp>
                    <p:nvSpPr>
                      <p:cNvPr id="114718" name="Rectangle 19"/>
                      <p:cNvSpPr>
                        <a:spLocks noChangeArrowheads="1"/>
                      </p:cNvSpPr>
                      <p:nvPr/>
                    </p:nvSpPr>
                    <p:spPr bwMode="auto">
                      <a:xfrm>
                        <a:off x="3046" y="2465"/>
                        <a:ext cx="75" cy="317"/>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19" name="Rectangle 21"/>
                      <p:cNvSpPr>
                        <a:spLocks noChangeArrowheads="1"/>
                      </p:cNvSpPr>
                      <p:nvPr/>
                    </p:nvSpPr>
                    <p:spPr bwMode="auto">
                      <a:xfrm>
                        <a:off x="3294" y="2541"/>
                        <a:ext cx="112" cy="255"/>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0" name="Rectangle 22"/>
                      <p:cNvSpPr>
                        <a:spLocks noChangeArrowheads="1"/>
                      </p:cNvSpPr>
                      <p:nvPr/>
                    </p:nvSpPr>
                    <p:spPr bwMode="auto">
                      <a:xfrm>
                        <a:off x="3393" y="2558"/>
                        <a:ext cx="112" cy="251"/>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1" name="Rectangle 23"/>
                      <p:cNvSpPr>
                        <a:spLocks noChangeArrowheads="1"/>
                      </p:cNvSpPr>
                      <p:nvPr/>
                    </p:nvSpPr>
                    <p:spPr bwMode="auto">
                      <a:xfrm>
                        <a:off x="3481" y="2574"/>
                        <a:ext cx="112" cy="225"/>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2" name="Rectangle 24"/>
                      <p:cNvSpPr>
                        <a:spLocks noChangeArrowheads="1"/>
                      </p:cNvSpPr>
                      <p:nvPr/>
                    </p:nvSpPr>
                    <p:spPr bwMode="auto">
                      <a:xfrm>
                        <a:off x="3590" y="2694"/>
                        <a:ext cx="539" cy="129"/>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3" name="Rectangle 25"/>
                      <p:cNvSpPr>
                        <a:spLocks noChangeArrowheads="1"/>
                      </p:cNvSpPr>
                      <p:nvPr/>
                    </p:nvSpPr>
                    <p:spPr bwMode="auto">
                      <a:xfrm>
                        <a:off x="4047" y="2740"/>
                        <a:ext cx="530" cy="96"/>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4" name="AutoShape 26"/>
                      <p:cNvSpPr>
                        <a:spLocks noChangeArrowheads="1"/>
                      </p:cNvSpPr>
                      <p:nvPr/>
                    </p:nvSpPr>
                    <p:spPr bwMode="auto">
                      <a:xfrm>
                        <a:off x="3552" y="2566"/>
                        <a:ext cx="553" cy="129"/>
                      </a:xfrm>
                      <a:prstGeom prst="rtTriangle">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5" name="Rectangle 28"/>
                      <p:cNvSpPr>
                        <a:spLocks noChangeArrowheads="1"/>
                      </p:cNvSpPr>
                      <p:nvPr/>
                    </p:nvSpPr>
                    <p:spPr bwMode="auto">
                      <a:xfrm>
                        <a:off x="3171" y="2497"/>
                        <a:ext cx="75" cy="284"/>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6" name="Rectangle 29"/>
                      <p:cNvSpPr>
                        <a:spLocks noChangeArrowheads="1"/>
                      </p:cNvSpPr>
                      <p:nvPr/>
                    </p:nvSpPr>
                    <p:spPr bwMode="auto">
                      <a:xfrm>
                        <a:off x="3253" y="2522"/>
                        <a:ext cx="75" cy="128"/>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sp>
                    <p:nvSpPr>
                      <p:cNvPr id="114727" name="Rectangle 30"/>
                      <p:cNvSpPr>
                        <a:spLocks noChangeArrowheads="1"/>
                      </p:cNvSpPr>
                      <p:nvPr/>
                    </p:nvSpPr>
                    <p:spPr bwMode="auto">
                      <a:xfrm rot="-4889478">
                        <a:off x="4284" y="2623"/>
                        <a:ext cx="82" cy="255"/>
                      </a:xfrm>
                      <a:prstGeom prst="rect">
                        <a:avLst/>
                      </a:prstGeom>
                      <a:solidFill>
                        <a:srgbClr val="FF0000"/>
                      </a:solidFill>
                      <a:ln w="9525">
                        <a:noFill/>
                        <a:miter lim="800000"/>
                        <a:headEnd/>
                        <a:tailEnd/>
                      </a:ln>
                    </p:spPr>
                    <p:txBody>
                      <a:bodyPr anchor="ctr">
                        <a:prstTxWarp prst="textNoShape">
                          <a:avLst/>
                        </a:prstTxWarp>
                        <a:spAutoFit/>
                      </a:bodyPr>
                      <a:lstStyle/>
                      <a:p>
                        <a:endParaRPr lang="en-US"/>
                      </a:p>
                    </p:txBody>
                  </p:sp>
                </p:grpSp>
              </p:grpSp>
            </p:grpSp>
          </p:grpSp>
          <p:sp>
            <p:nvSpPr>
              <p:cNvPr id="114711" name="Freeform 31"/>
              <p:cNvSpPr>
                <a:spLocks/>
              </p:cNvSpPr>
              <p:nvPr/>
            </p:nvSpPr>
            <p:spPr bwMode="auto">
              <a:xfrm>
                <a:off x="1183" y="2313"/>
                <a:ext cx="1987" cy="562"/>
              </a:xfrm>
              <a:custGeom>
                <a:avLst/>
                <a:gdLst>
                  <a:gd name="T0" fmla="*/ 0 w 1648"/>
                  <a:gd name="T1" fmla="*/ 443 h 443"/>
                  <a:gd name="T2" fmla="*/ 88 w 1648"/>
                  <a:gd name="T3" fmla="*/ 251 h 443"/>
                  <a:gd name="T4" fmla="*/ 192 w 1648"/>
                  <a:gd name="T5" fmla="*/ 123 h 443"/>
                  <a:gd name="T6" fmla="*/ 432 w 1648"/>
                  <a:gd name="T7" fmla="*/ 19 h 443"/>
                  <a:gd name="T8" fmla="*/ 808 w 1648"/>
                  <a:gd name="T9" fmla="*/ 11 h 443"/>
                  <a:gd name="T10" fmla="*/ 1312 w 1648"/>
                  <a:gd name="T11" fmla="*/ 75 h 443"/>
                  <a:gd name="T12" fmla="*/ 1648 w 1648"/>
                  <a:gd name="T13" fmla="*/ 139 h 443"/>
                  <a:gd name="T14" fmla="*/ 0 60000 65536"/>
                  <a:gd name="T15" fmla="*/ 0 60000 65536"/>
                  <a:gd name="T16" fmla="*/ 0 60000 65536"/>
                  <a:gd name="T17" fmla="*/ 0 60000 65536"/>
                  <a:gd name="T18" fmla="*/ 0 60000 65536"/>
                  <a:gd name="T19" fmla="*/ 0 60000 65536"/>
                  <a:gd name="T20" fmla="*/ 0 60000 65536"/>
                  <a:gd name="T21" fmla="*/ 0 w 1648"/>
                  <a:gd name="T22" fmla="*/ 0 h 443"/>
                  <a:gd name="T23" fmla="*/ 1648 w 1648"/>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8" h="443">
                    <a:moveTo>
                      <a:pt x="0" y="443"/>
                    </a:moveTo>
                    <a:cubicBezTo>
                      <a:pt x="28" y="373"/>
                      <a:pt x="56" y="304"/>
                      <a:pt x="88" y="251"/>
                    </a:cubicBezTo>
                    <a:cubicBezTo>
                      <a:pt x="120" y="198"/>
                      <a:pt x="135" y="162"/>
                      <a:pt x="192" y="123"/>
                    </a:cubicBezTo>
                    <a:cubicBezTo>
                      <a:pt x="249" y="84"/>
                      <a:pt x="329" y="38"/>
                      <a:pt x="432" y="19"/>
                    </a:cubicBezTo>
                    <a:cubicBezTo>
                      <a:pt x="535" y="0"/>
                      <a:pt x="661" y="2"/>
                      <a:pt x="808" y="11"/>
                    </a:cubicBezTo>
                    <a:cubicBezTo>
                      <a:pt x="955" y="20"/>
                      <a:pt x="1172" y="54"/>
                      <a:pt x="1312" y="75"/>
                    </a:cubicBezTo>
                    <a:cubicBezTo>
                      <a:pt x="1452" y="96"/>
                      <a:pt x="1550" y="117"/>
                      <a:pt x="1648" y="139"/>
                    </a:cubicBezTo>
                  </a:path>
                </a:pathLst>
              </a:custGeom>
              <a:noFill/>
              <a:ln w="41275">
                <a:solidFill>
                  <a:srgbClr val="FF0000"/>
                </a:solidFill>
                <a:round/>
                <a:headEnd/>
                <a:tailEnd/>
              </a:ln>
            </p:spPr>
            <p:txBody>
              <a:bodyPr>
                <a:prstTxWarp prst="textNoShape">
                  <a:avLst/>
                </a:prstTxWarp>
                <a:spAutoFit/>
              </a:bodyPr>
              <a:lstStyle/>
              <a:p>
                <a:endParaRPr lang="en-US"/>
              </a:p>
            </p:txBody>
          </p:sp>
        </p:grpSp>
      </p:grpSp>
      <p:sp>
        <p:nvSpPr>
          <p:cNvPr id="114691" name="Rectangle 2"/>
          <p:cNvSpPr>
            <a:spLocks noGrp="1" noChangeArrowheads="1"/>
          </p:cNvSpPr>
          <p:nvPr>
            <p:ph type="title"/>
          </p:nvPr>
        </p:nvSpPr>
        <p:spPr/>
        <p:txBody>
          <a:bodyPr/>
          <a:lstStyle/>
          <a:p>
            <a:pPr eaLnBrk="1" hangingPunct="1"/>
            <a:r>
              <a:rPr lang="cy-GB"/>
              <a:t>Effect of temperature – collision theory</a:t>
            </a:r>
            <a:endParaRPr lang="en-US"/>
          </a:p>
        </p:txBody>
      </p:sp>
      <p:sp>
        <p:nvSpPr>
          <p:cNvPr id="114692" name="Rectangle 3"/>
          <p:cNvSpPr>
            <a:spLocks noGrp="1" noChangeArrowheads="1"/>
          </p:cNvSpPr>
          <p:nvPr>
            <p:ph type="body" sz="half" idx="1"/>
          </p:nvPr>
        </p:nvSpPr>
        <p:spPr>
          <a:xfrm>
            <a:off x="304800" y="685800"/>
            <a:ext cx="8496300" cy="1203325"/>
          </a:xfrm>
        </p:spPr>
        <p:txBody>
          <a:bodyPr/>
          <a:lstStyle/>
          <a:p>
            <a:pPr eaLnBrk="1" hangingPunct="1"/>
            <a:r>
              <a:rPr lang="cy-GB" sz="2000"/>
              <a:t>W</a:t>
            </a:r>
            <a:r>
              <a:rPr lang="en-US" sz="2000"/>
              <a:t>hen a collision has the kinetic energy that is equal to, or greater than, the </a:t>
            </a:r>
            <a:r>
              <a:rPr lang="en-US" sz="2000">
                <a:solidFill>
                  <a:srgbClr val="CC0000"/>
                </a:solidFill>
              </a:rPr>
              <a:t>activation energy (E</a:t>
            </a:r>
            <a:r>
              <a:rPr lang="en-US" sz="2000" baseline="-25000">
                <a:solidFill>
                  <a:srgbClr val="CC0000"/>
                </a:solidFill>
              </a:rPr>
              <a:t>A</a:t>
            </a:r>
            <a:r>
              <a:rPr lang="en-US" sz="2000">
                <a:solidFill>
                  <a:srgbClr val="CC0000"/>
                </a:solidFill>
              </a:rPr>
              <a:t>)</a:t>
            </a:r>
            <a:r>
              <a:rPr lang="en-US" sz="2000"/>
              <a:t>, a reaction can occur.</a:t>
            </a:r>
          </a:p>
          <a:p>
            <a:pPr eaLnBrk="1" hangingPunct="1"/>
            <a:endParaRPr lang="en-US" sz="2000"/>
          </a:p>
        </p:txBody>
      </p:sp>
      <p:sp>
        <p:nvSpPr>
          <p:cNvPr id="783364" name="Rectangle 4"/>
          <p:cNvSpPr>
            <a:spLocks noGrp="1" noChangeArrowheads="1"/>
          </p:cNvSpPr>
          <p:nvPr>
            <p:ph type="body" sz="half" idx="2"/>
          </p:nvPr>
        </p:nvSpPr>
        <p:spPr>
          <a:xfrm>
            <a:off x="165100" y="5289550"/>
            <a:ext cx="8724900" cy="1203325"/>
          </a:xfrm>
        </p:spPr>
        <p:txBody>
          <a:bodyPr/>
          <a:lstStyle/>
          <a:p>
            <a:pPr eaLnBrk="1" hangingPunct="1"/>
            <a:r>
              <a:rPr lang="cy-GB" sz="2000"/>
              <a:t>How does the graph show why reaction rate increases with temperature? </a:t>
            </a:r>
          </a:p>
          <a:p>
            <a:pPr eaLnBrk="1" hangingPunct="1">
              <a:buFont typeface="Times New Roman" pitchFamily="-65" charset="0"/>
              <a:buNone/>
            </a:pPr>
            <a:r>
              <a:rPr lang="cy-GB" sz="2000" i="1"/>
              <a:t>	At higher temperature a greater proportion of molecules have higher kinetic energy therefore the probablity of a collision at &gt;E</a:t>
            </a:r>
            <a:r>
              <a:rPr lang="cy-GB" sz="2000" i="1" baseline="-25000"/>
              <a:t>A</a:t>
            </a:r>
            <a:r>
              <a:rPr lang="cy-GB" sz="2000" i="1"/>
              <a:t> is higher.</a:t>
            </a:r>
            <a:endParaRPr lang="cy-GB" sz="2000"/>
          </a:p>
        </p:txBody>
      </p:sp>
      <p:grpSp>
        <p:nvGrpSpPr>
          <p:cNvPr id="8" name="Group 42"/>
          <p:cNvGrpSpPr>
            <a:grpSpLocks/>
          </p:cNvGrpSpPr>
          <p:nvPr/>
        </p:nvGrpSpPr>
        <p:grpSpPr bwMode="auto">
          <a:xfrm>
            <a:off x="1436688" y="1519238"/>
            <a:ext cx="6386512" cy="3725862"/>
            <a:chOff x="905" y="957"/>
            <a:chExt cx="4023" cy="2347"/>
          </a:xfrm>
        </p:grpSpPr>
        <p:sp>
          <p:nvSpPr>
            <p:cNvPr id="114695" name="Text Box 6"/>
            <p:cNvSpPr txBox="1">
              <a:spLocks noChangeArrowheads="1"/>
            </p:cNvSpPr>
            <p:nvPr/>
          </p:nvSpPr>
          <p:spPr bwMode="auto">
            <a:xfrm>
              <a:off x="2123" y="3092"/>
              <a:ext cx="1630"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a:t>     Kinetic Energy</a:t>
              </a:r>
              <a:endParaRPr lang="en-US" sz="1600"/>
            </a:p>
          </p:txBody>
        </p:sp>
        <p:sp>
          <p:nvSpPr>
            <p:cNvPr id="114696" name="Text Box 7"/>
            <p:cNvSpPr txBox="1">
              <a:spLocks noChangeArrowheads="1"/>
            </p:cNvSpPr>
            <p:nvPr/>
          </p:nvSpPr>
          <p:spPr bwMode="auto">
            <a:xfrm rot="-5400000">
              <a:off x="154" y="1880"/>
              <a:ext cx="1714"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a:t>         Fraction of molecules</a:t>
              </a:r>
              <a:endParaRPr lang="en-US" sz="1600"/>
            </a:p>
          </p:txBody>
        </p:sp>
        <p:sp>
          <p:nvSpPr>
            <p:cNvPr id="114697" name="Text Box 8"/>
            <p:cNvSpPr txBox="1">
              <a:spLocks noChangeArrowheads="1"/>
            </p:cNvSpPr>
            <p:nvPr/>
          </p:nvSpPr>
          <p:spPr bwMode="auto">
            <a:xfrm>
              <a:off x="2788" y="2872"/>
              <a:ext cx="463" cy="212"/>
            </a:xfrm>
            <a:prstGeom prst="rect">
              <a:avLst/>
            </a:prstGeom>
            <a:noFill/>
            <a:ln w="9525">
              <a:noFill/>
              <a:miter lim="800000"/>
              <a:headEnd/>
              <a:tailEnd/>
            </a:ln>
          </p:spPr>
          <p:txBody>
            <a:bodyPr>
              <a:prstTxWarp prst="textNoShape">
                <a:avLst/>
              </a:prstTxWarp>
              <a:spAutoFit/>
            </a:bodyPr>
            <a:lstStyle/>
            <a:p>
              <a:pPr>
                <a:spcBef>
                  <a:spcPct val="50000"/>
                </a:spcBef>
              </a:pPr>
              <a:r>
                <a:rPr lang="cy-GB" sz="1600"/>
                <a:t>E</a:t>
              </a:r>
              <a:r>
                <a:rPr lang="cy-GB" sz="1600" baseline="-25000"/>
                <a:t>A</a:t>
              </a:r>
              <a:endParaRPr lang="en-US" sz="1600" baseline="-25000"/>
            </a:p>
          </p:txBody>
        </p:sp>
        <p:sp>
          <p:nvSpPr>
            <p:cNvPr id="114698" name="Text Box 9"/>
            <p:cNvSpPr txBox="1">
              <a:spLocks noChangeArrowheads="1"/>
            </p:cNvSpPr>
            <p:nvPr/>
          </p:nvSpPr>
          <p:spPr bwMode="auto">
            <a:xfrm>
              <a:off x="1714" y="1161"/>
              <a:ext cx="1561" cy="212"/>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b="1">
                  <a:solidFill>
                    <a:srgbClr val="000099"/>
                  </a:solidFill>
                </a:rPr>
                <a:t>Low temperature</a:t>
              </a:r>
              <a:endParaRPr lang="en-US" sz="1600" b="1">
                <a:solidFill>
                  <a:srgbClr val="000099"/>
                </a:solidFill>
              </a:endParaRPr>
            </a:p>
          </p:txBody>
        </p:sp>
        <p:sp>
          <p:nvSpPr>
            <p:cNvPr id="114699" name="Text Box 11"/>
            <p:cNvSpPr txBox="1">
              <a:spLocks noChangeArrowheads="1"/>
            </p:cNvSpPr>
            <p:nvPr/>
          </p:nvSpPr>
          <p:spPr bwMode="auto">
            <a:xfrm>
              <a:off x="3183" y="1980"/>
              <a:ext cx="1745" cy="366"/>
            </a:xfrm>
            <a:prstGeom prst="rect">
              <a:avLst/>
            </a:prstGeom>
            <a:noFill/>
            <a:ln w="9525">
              <a:noFill/>
              <a:miter lim="800000"/>
              <a:headEnd/>
              <a:tailEnd/>
            </a:ln>
          </p:spPr>
          <p:txBody>
            <a:bodyPr>
              <a:prstTxWarp prst="textNoShape">
                <a:avLst/>
              </a:prstTxWarp>
              <a:spAutoFit/>
            </a:bodyPr>
            <a:lstStyle/>
            <a:p>
              <a:pPr algn="l">
                <a:spcBef>
                  <a:spcPct val="50000"/>
                </a:spcBef>
              </a:pPr>
              <a:r>
                <a:rPr lang="cy-GB" sz="1600" b="1"/>
                <a:t>Nr of molecules with kinetic energy &gt;E</a:t>
              </a:r>
              <a:r>
                <a:rPr lang="cy-GB" sz="1600" b="1" baseline="-25000"/>
                <a:t>A</a:t>
              </a:r>
              <a:endParaRPr lang="en-US" sz="1600" b="1"/>
            </a:p>
          </p:txBody>
        </p:sp>
        <p:sp>
          <p:nvSpPr>
            <p:cNvPr id="114700" name="AutoShape 13"/>
            <p:cNvSpPr>
              <a:spLocks noChangeArrowheads="1"/>
            </p:cNvSpPr>
            <p:nvPr/>
          </p:nvSpPr>
          <p:spPr bwMode="auto">
            <a:xfrm rot="10800000">
              <a:off x="4488" y="2834"/>
              <a:ext cx="86" cy="31"/>
            </a:xfrm>
            <a:prstGeom prst="rtTriangle">
              <a:avLst/>
            </a:prstGeom>
            <a:solidFill>
              <a:srgbClr val="000080"/>
            </a:solidFill>
            <a:ln w="9525">
              <a:noFill/>
              <a:miter lim="800000"/>
              <a:headEnd/>
              <a:tailEnd/>
            </a:ln>
          </p:spPr>
          <p:txBody>
            <a:bodyPr anchor="ctr">
              <a:prstTxWarp prst="textNoShape">
                <a:avLst/>
              </a:prstTxWarp>
              <a:spAutoFit/>
            </a:bodyPr>
            <a:lstStyle/>
            <a:p>
              <a:endParaRPr lang="en-US"/>
            </a:p>
          </p:txBody>
        </p:sp>
        <p:sp>
          <p:nvSpPr>
            <p:cNvPr id="114701" name="AutoShape 14"/>
            <p:cNvSpPr>
              <a:spLocks noChangeArrowheads="1"/>
            </p:cNvSpPr>
            <p:nvPr/>
          </p:nvSpPr>
          <p:spPr bwMode="auto">
            <a:xfrm>
              <a:off x="4272" y="2826"/>
              <a:ext cx="316" cy="35"/>
            </a:xfrm>
            <a:prstGeom prst="rtTriangle">
              <a:avLst/>
            </a:prstGeom>
            <a:solidFill>
              <a:srgbClr val="000080"/>
            </a:solidFill>
            <a:ln w="9525">
              <a:noFill/>
              <a:miter lim="800000"/>
              <a:headEnd/>
              <a:tailEnd/>
            </a:ln>
          </p:spPr>
          <p:txBody>
            <a:bodyPr anchor="ctr">
              <a:prstTxWarp prst="textNoShape">
                <a:avLst/>
              </a:prstTxWarp>
              <a:spAutoFit/>
            </a:bodyPr>
            <a:lstStyle/>
            <a:p>
              <a:endParaRPr lang="en-US"/>
            </a:p>
          </p:txBody>
        </p:sp>
        <p:sp>
          <p:nvSpPr>
            <p:cNvPr id="114702" name="AutoShape 15"/>
            <p:cNvSpPr>
              <a:spLocks noChangeArrowheads="1"/>
            </p:cNvSpPr>
            <p:nvPr/>
          </p:nvSpPr>
          <p:spPr bwMode="auto">
            <a:xfrm>
              <a:off x="3922" y="2806"/>
              <a:ext cx="606" cy="57"/>
            </a:xfrm>
            <a:prstGeom prst="rtTriangle">
              <a:avLst/>
            </a:prstGeom>
            <a:solidFill>
              <a:srgbClr val="000080"/>
            </a:solidFill>
            <a:ln w="9525">
              <a:noFill/>
              <a:miter lim="800000"/>
              <a:headEnd/>
              <a:tailEnd/>
            </a:ln>
          </p:spPr>
          <p:txBody>
            <a:bodyPr anchor="ctr">
              <a:prstTxWarp prst="textNoShape">
                <a:avLst/>
              </a:prstTxWarp>
              <a:spAutoFit/>
            </a:bodyPr>
            <a:lstStyle/>
            <a:p>
              <a:endParaRPr lang="en-US"/>
            </a:p>
          </p:txBody>
        </p:sp>
        <p:sp>
          <p:nvSpPr>
            <p:cNvPr id="114703" name="AutoShape 16"/>
            <p:cNvSpPr>
              <a:spLocks noChangeArrowheads="1"/>
            </p:cNvSpPr>
            <p:nvPr/>
          </p:nvSpPr>
          <p:spPr bwMode="auto">
            <a:xfrm>
              <a:off x="3046" y="2778"/>
              <a:ext cx="1420" cy="85"/>
            </a:xfrm>
            <a:prstGeom prst="rtTriangle">
              <a:avLst/>
            </a:prstGeom>
            <a:solidFill>
              <a:srgbClr val="000080"/>
            </a:solidFill>
            <a:ln w="9525">
              <a:noFill/>
              <a:miter lim="800000"/>
              <a:headEnd/>
              <a:tailEnd/>
            </a:ln>
          </p:spPr>
          <p:txBody>
            <a:bodyPr anchor="ctr">
              <a:prstTxWarp prst="textNoShape">
                <a:avLst/>
              </a:prstTxWarp>
              <a:spAutoFit/>
            </a:bodyPr>
            <a:lstStyle/>
            <a:p>
              <a:endParaRPr lang="en-US"/>
            </a:p>
          </p:txBody>
        </p:sp>
        <p:sp>
          <p:nvSpPr>
            <p:cNvPr id="114704" name="Line 32"/>
            <p:cNvSpPr>
              <a:spLocks noChangeShapeType="1"/>
            </p:cNvSpPr>
            <p:nvPr/>
          </p:nvSpPr>
          <p:spPr bwMode="auto">
            <a:xfrm>
              <a:off x="3048" y="2297"/>
              <a:ext cx="0" cy="654"/>
            </a:xfrm>
            <a:prstGeom prst="line">
              <a:avLst/>
            </a:prstGeom>
            <a:noFill/>
            <a:ln w="34925">
              <a:solidFill>
                <a:schemeClr val="tx1"/>
              </a:solidFill>
              <a:round/>
              <a:headEnd/>
              <a:tailEnd/>
            </a:ln>
          </p:spPr>
          <p:txBody>
            <a:bodyPr>
              <a:prstTxWarp prst="textNoShape">
                <a:avLst/>
              </a:prstTxWarp>
              <a:spAutoFit/>
            </a:bodyPr>
            <a:lstStyle/>
            <a:p>
              <a:endParaRPr lang="en-US"/>
            </a:p>
          </p:txBody>
        </p:sp>
        <p:sp>
          <p:nvSpPr>
            <p:cNvPr id="114705" name="Freeform 33"/>
            <p:cNvSpPr>
              <a:spLocks/>
            </p:cNvSpPr>
            <p:nvPr/>
          </p:nvSpPr>
          <p:spPr bwMode="auto">
            <a:xfrm>
              <a:off x="1183" y="957"/>
              <a:ext cx="3376" cy="1900"/>
            </a:xfrm>
            <a:custGeom>
              <a:avLst/>
              <a:gdLst>
                <a:gd name="T0" fmla="*/ 0 w 2840"/>
                <a:gd name="T1" fmla="*/ 1441 h 1446"/>
                <a:gd name="T2" fmla="*/ 200 w 2840"/>
                <a:gd name="T3" fmla="*/ 201 h 1446"/>
                <a:gd name="T4" fmla="*/ 376 w 2840"/>
                <a:gd name="T5" fmla="*/ 233 h 1446"/>
                <a:gd name="T6" fmla="*/ 632 w 2840"/>
                <a:gd name="T7" fmla="*/ 993 h 1446"/>
                <a:gd name="T8" fmla="*/ 1000 w 2840"/>
                <a:gd name="T9" fmla="*/ 1329 h 1446"/>
                <a:gd name="T10" fmla="*/ 1552 w 2840"/>
                <a:gd name="T11" fmla="*/ 1393 h 1446"/>
                <a:gd name="T12" fmla="*/ 2608 w 2840"/>
                <a:gd name="T13" fmla="*/ 1425 h 1446"/>
                <a:gd name="T14" fmla="*/ 2840 w 2840"/>
                <a:gd name="T15" fmla="*/ 1441 h 1446"/>
                <a:gd name="T16" fmla="*/ 0 60000 65536"/>
                <a:gd name="T17" fmla="*/ 0 60000 65536"/>
                <a:gd name="T18" fmla="*/ 0 60000 65536"/>
                <a:gd name="T19" fmla="*/ 0 60000 65536"/>
                <a:gd name="T20" fmla="*/ 0 60000 65536"/>
                <a:gd name="T21" fmla="*/ 0 60000 65536"/>
                <a:gd name="T22" fmla="*/ 0 60000 65536"/>
                <a:gd name="T23" fmla="*/ 0 60000 65536"/>
                <a:gd name="T24" fmla="*/ 0 w 2840"/>
                <a:gd name="T25" fmla="*/ 0 h 1446"/>
                <a:gd name="T26" fmla="*/ 2840 w 2840"/>
                <a:gd name="T27" fmla="*/ 1446 h 14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0" h="1446">
                  <a:moveTo>
                    <a:pt x="0" y="1441"/>
                  </a:moveTo>
                  <a:cubicBezTo>
                    <a:pt x="68" y="921"/>
                    <a:pt x="137" y="402"/>
                    <a:pt x="200" y="201"/>
                  </a:cubicBezTo>
                  <a:cubicBezTo>
                    <a:pt x="263" y="0"/>
                    <a:pt x="304" y="101"/>
                    <a:pt x="376" y="233"/>
                  </a:cubicBezTo>
                  <a:cubicBezTo>
                    <a:pt x="448" y="365"/>
                    <a:pt x="528" y="810"/>
                    <a:pt x="632" y="993"/>
                  </a:cubicBezTo>
                  <a:cubicBezTo>
                    <a:pt x="736" y="1176"/>
                    <a:pt x="847" y="1262"/>
                    <a:pt x="1000" y="1329"/>
                  </a:cubicBezTo>
                  <a:cubicBezTo>
                    <a:pt x="1153" y="1396"/>
                    <a:pt x="1284" y="1377"/>
                    <a:pt x="1552" y="1393"/>
                  </a:cubicBezTo>
                  <a:cubicBezTo>
                    <a:pt x="1820" y="1409"/>
                    <a:pt x="2393" y="1417"/>
                    <a:pt x="2608" y="1425"/>
                  </a:cubicBezTo>
                  <a:cubicBezTo>
                    <a:pt x="2823" y="1433"/>
                    <a:pt x="2823" y="1446"/>
                    <a:pt x="2840" y="1441"/>
                  </a:cubicBezTo>
                </a:path>
              </a:pathLst>
            </a:custGeom>
            <a:noFill/>
            <a:ln w="41275">
              <a:solidFill>
                <a:srgbClr val="000080"/>
              </a:solidFill>
              <a:round/>
              <a:headEnd/>
              <a:tailEnd/>
            </a:ln>
          </p:spPr>
          <p:txBody>
            <a:bodyPr>
              <a:prstTxWarp prst="textNoShape">
                <a:avLst/>
              </a:prstTxWarp>
              <a:spAutoFit/>
            </a:bodyPr>
            <a:lstStyle/>
            <a:p>
              <a:endParaRPr lang="en-US"/>
            </a:p>
          </p:txBody>
        </p:sp>
        <p:sp>
          <p:nvSpPr>
            <p:cNvPr id="114706" name="Rectangle 34"/>
            <p:cNvSpPr>
              <a:spLocks noChangeArrowheads="1"/>
            </p:cNvSpPr>
            <p:nvPr/>
          </p:nvSpPr>
          <p:spPr bwMode="auto">
            <a:xfrm>
              <a:off x="1174" y="979"/>
              <a:ext cx="3403" cy="1886"/>
            </a:xfrm>
            <a:prstGeom prst="rect">
              <a:avLst/>
            </a:prstGeom>
            <a:noFill/>
            <a:ln w="15875">
              <a:solidFill>
                <a:schemeClr val="tx1"/>
              </a:solidFill>
              <a:miter lim="800000"/>
              <a:headEnd/>
              <a:tailEnd/>
            </a:ln>
          </p:spPr>
          <p:txBody>
            <a:bodyPr wrap="none"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33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33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NZ"/>
              <a:t>Biochemical kinetics</a:t>
            </a:r>
            <a:endParaRPr lang="en-US"/>
          </a:p>
        </p:txBody>
      </p:sp>
      <p:sp>
        <p:nvSpPr>
          <p:cNvPr id="117763" name="Rectangle 3"/>
          <p:cNvSpPr>
            <a:spLocks noGrp="1" noChangeArrowheads="1"/>
          </p:cNvSpPr>
          <p:nvPr>
            <p:ph type="body" idx="1"/>
          </p:nvPr>
        </p:nvSpPr>
        <p:spPr>
          <a:xfrm>
            <a:off x="304800" y="1003300"/>
            <a:ext cx="8534400" cy="2759075"/>
          </a:xfrm>
        </p:spPr>
        <p:txBody>
          <a:bodyPr/>
          <a:lstStyle/>
          <a:p>
            <a:pPr marL="0" indent="0" algn="ctr" eaLnBrk="1" hangingPunct="1">
              <a:buFont typeface="Times New Roman" pitchFamily="-65" charset="0"/>
              <a:buNone/>
            </a:pPr>
            <a:r>
              <a:rPr lang="en-US" b="1">
                <a:solidFill>
                  <a:srgbClr val="C5031A"/>
                </a:solidFill>
              </a:rPr>
              <a:t>PROBLEM</a:t>
            </a:r>
          </a:p>
          <a:p>
            <a:pPr marL="0" indent="0" eaLnBrk="1" hangingPunct="1">
              <a:buFont typeface="Times New Roman" pitchFamily="-65" charset="0"/>
              <a:buNone/>
            </a:pPr>
            <a:r>
              <a:rPr lang="en-US"/>
              <a:t>Reactions within the cells of our body must occur at very fast rates to meet the body’s metabolic requirements. But body temperature is stable at 37 </a:t>
            </a:r>
            <a:r>
              <a:rPr lang="en-US" baseline="30000"/>
              <a:t>o</a:t>
            </a:r>
            <a:r>
              <a:rPr lang="en-US"/>
              <a:t>C. </a:t>
            </a:r>
          </a:p>
          <a:p>
            <a:pPr marL="0" indent="0" eaLnBrk="1" hangingPunct="1">
              <a:buFont typeface="Times New Roman" pitchFamily="-65" charset="0"/>
              <a:buNone/>
            </a:pPr>
            <a:r>
              <a:rPr lang="en-US"/>
              <a:t>Reactions can be sped up by heating, but boiling our cells is not an option. </a:t>
            </a:r>
            <a:r>
              <a:rPr lang="en-US" i="1"/>
              <a:t>(why not?)</a:t>
            </a:r>
          </a:p>
        </p:txBody>
      </p:sp>
      <p:sp>
        <p:nvSpPr>
          <p:cNvPr id="785412" name="Text Box 4"/>
          <p:cNvSpPr txBox="1">
            <a:spLocks noChangeArrowheads="1"/>
          </p:cNvSpPr>
          <p:nvPr/>
        </p:nvSpPr>
        <p:spPr bwMode="auto">
          <a:xfrm>
            <a:off x="241300" y="4375150"/>
            <a:ext cx="8623300" cy="1808163"/>
          </a:xfrm>
          <a:prstGeom prst="rect">
            <a:avLst/>
          </a:prstGeom>
          <a:noFill/>
          <a:ln w="28575">
            <a:noFill/>
            <a:miter lim="800000"/>
            <a:headEnd/>
            <a:tailEnd/>
          </a:ln>
        </p:spPr>
        <p:txBody>
          <a:bodyPr>
            <a:prstTxWarp prst="textNoShape">
              <a:avLst/>
            </a:prstTxWarp>
            <a:spAutoFit/>
          </a:bodyPr>
          <a:lstStyle/>
          <a:p>
            <a:pPr>
              <a:spcBef>
                <a:spcPct val="50000"/>
              </a:spcBef>
            </a:pPr>
            <a:r>
              <a:rPr lang="en-US"/>
              <a:t>	  </a:t>
            </a:r>
            <a:r>
              <a:rPr lang="en-US" b="1">
                <a:solidFill>
                  <a:srgbClr val="C5031A"/>
                </a:solidFill>
              </a:rPr>
              <a:t>SOLUTION</a:t>
            </a:r>
            <a:r>
              <a:rPr lang="en-US"/>
              <a:t>		</a:t>
            </a:r>
          </a:p>
          <a:p>
            <a:pPr algn="l">
              <a:spcBef>
                <a:spcPct val="50000"/>
              </a:spcBef>
            </a:pPr>
            <a:r>
              <a:rPr lang="en-US"/>
              <a:t>Nearly all the reactions that occur within cells are </a:t>
            </a:r>
            <a:r>
              <a:rPr lang="en-US" i="1"/>
              <a:t>catalysed</a:t>
            </a:r>
            <a:r>
              <a:rPr lang="en-US"/>
              <a:t> by </a:t>
            </a:r>
            <a:r>
              <a:rPr lang="en-US" i="1"/>
              <a:t>enzymes</a:t>
            </a:r>
            <a:r>
              <a:rPr lang="en-US"/>
              <a:t>, specific molecules that catalyse biochemical reactions, speeding them up.</a:t>
            </a: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2"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52950" y="2325688"/>
            <a:ext cx="4164013" cy="2641600"/>
            <a:chOff x="1954" y="932"/>
            <a:chExt cx="3702" cy="2173"/>
          </a:xfrm>
        </p:grpSpPr>
        <p:graphicFrame>
          <p:nvGraphicFramePr>
            <p:cNvPr id="118787" name="Object 3"/>
            <p:cNvGraphicFramePr>
              <a:graphicFrameLocks noChangeAspect="1"/>
            </p:cNvGraphicFramePr>
            <p:nvPr/>
          </p:nvGraphicFramePr>
          <p:xfrm>
            <a:off x="1954" y="932"/>
            <a:ext cx="3702" cy="2173"/>
          </p:xfrm>
          <a:graphic>
            <a:graphicData uri="http://schemas.openxmlformats.org/presentationml/2006/ole">
              <p:oleObj spid="_x0000_s118787" name="Bitmap Image" r:id="rId3" imgW="5668166" imgH="3323810" progId="">
                <p:embed/>
              </p:oleObj>
            </a:graphicData>
          </a:graphic>
        </p:graphicFrame>
        <p:sp>
          <p:nvSpPr>
            <p:cNvPr id="118791" name="Rectangle 4"/>
            <p:cNvSpPr>
              <a:spLocks noChangeArrowheads="1"/>
            </p:cNvSpPr>
            <p:nvPr/>
          </p:nvSpPr>
          <p:spPr bwMode="auto">
            <a:xfrm>
              <a:off x="3531" y="2181"/>
              <a:ext cx="576" cy="576"/>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18792" name="Rectangle 5"/>
            <p:cNvSpPr>
              <a:spLocks noChangeArrowheads="1"/>
            </p:cNvSpPr>
            <p:nvPr/>
          </p:nvSpPr>
          <p:spPr bwMode="auto">
            <a:xfrm>
              <a:off x="2478" y="957"/>
              <a:ext cx="2058" cy="102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8793" name="Rectangle 6"/>
            <p:cNvSpPr>
              <a:spLocks noChangeArrowheads="1"/>
            </p:cNvSpPr>
            <p:nvPr/>
          </p:nvSpPr>
          <p:spPr bwMode="auto">
            <a:xfrm>
              <a:off x="4216" y="1315"/>
              <a:ext cx="831" cy="138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8794" name="Freeform 7"/>
            <p:cNvSpPr>
              <a:spLocks/>
            </p:cNvSpPr>
            <p:nvPr/>
          </p:nvSpPr>
          <p:spPr bwMode="auto">
            <a:xfrm>
              <a:off x="2457" y="991"/>
              <a:ext cx="2520" cy="1637"/>
            </a:xfrm>
            <a:custGeom>
              <a:avLst/>
              <a:gdLst>
                <a:gd name="T0" fmla="*/ 0 w 2520"/>
                <a:gd name="T1" fmla="*/ 893 h 1637"/>
                <a:gd name="T2" fmla="*/ 444 w 2520"/>
                <a:gd name="T3" fmla="*/ 887 h 1637"/>
                <a:gd name="T4" fmla="*/ 531 w 2520"/>
                <a:gd name="T5" fmla="*/ 884 h 1637"/>
                <a:gd name="T6" fmla="*/ 609 w 2520"/>
                <a:gd name="T7" fmla="*/ 872 h 1637"/>
                <a:gd name="T8" fmla="*/ 762 w 2520"/>
                <a:gd name="T9" fmla="*/ 803 h 1637"/>
                <a:gd name="T10" fmla="*/ 855 w 2520"/>
                <a:gd name="T11" fmla="*/ 719 h 1637"/>
                <a:gd name="T12" fmla="*/ 897 w 2520"/>
                <a:gd name="T13" fmla="*/ 587 h 1637"/>
                <a:gd name="T14" fmla="*/ 969 w 2520"/>
                <a:gd name="T15" fmla="*/ 347 h 1637"/>
                <a:gd name="T16" fmla="*/ 1053 w 2520"/>
                <a:gd name="T17" fmla="*/ 155 h 1637"/>
                <a:gd name="T18" fmla="*/ 1161 w 2520"/>
                <a:gd name="T19" fmla="*/ 38 h 1637"/>
                <a:gd name="T20" fmla="*/ 1242 w 2520"/>
                <a:gd name="T21" fmla="*/ 8 h 1637"/>
                <a:gd name="T22" fmla="*/ 1329 w 2520"/>
                <a:gd name="T23" fmla="*/ 17 h 1637"/>
                <a:gd name="T24" fmla="*/ 1443 w 2520"/>
                <a:gd name="T25" fmla="*/ 107 h 1637"/>
                <a:gd name="T26" fmla="*/ 1515 w 2520"/>
                <a:gd name="T27" fmla="*/ 221 h 1637"/>
                <a:gd name="T28" fmla="*/ 1572 w 2520"/>
                <a:gd name="T29" fmla="*/ 338 h 1637"/>
                <a:gd name="T30" fmla="*/ 1620 w 2520"/>
                <a:gd name="T31" fmla="*/ 470 h 1637"/>
                <a:gd name="T32" fmla="*/ 1668 w 2520"/>
                <a:gd name="T33" fmla="*/ 596 h 1637"/>
                <a:gd name="T34" fmla="*/ 1746 w 2520"/>
                <a:gd name="T35" fmla="*/ 833 h 1637"/>
                <a:gd name="T36" fmla="*/ 1839 w 2520"/>
                <a:gd name="T37" fmla="*/ 1088 h 1637"/>
                <a:gd name="T38" fmla="*/ 1932 w 2520"/>
                <a:gd name="T39" fmla="*/ 1307 h 1637"/>
                <a:gd name="T40" fmla="*/ 2073 w 2520"/>
                <a:gd name="T41" fmla="*/ 1538 h 1637"/>
                <a:gd name="T42" fmla="*/ 2262 w 2520"/>
                <a:gd name="T43" fmla="*/ 1619 h 1637"/>
                <a:gd name="T44" fmla="*/ 2436 w 2520"/>
                <a:gd name="T45" fmla="*/ 1631 h 1637"/>
                <a:gd name="T46" fmla="*/ 2520 w 2520"/>
                <a:gd name="T47" fmla="*/ 1631 h 1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20"/>
                <a:gd name="T73" fmla="*/ 0 h 1637"/>
                <a:gd name="T74" fmla="*/ 2520 w 2520"/>
                <a:gd name="T75" fmla="*/ 1637 h 1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20" h="1637">
                  <a:moveTo>
                    <a:pt x="0" y="893"/>
                  </a:moveTo>
                  <a:cubicBezTo>
                    <a:pt x="178" y="890"/>
                    <a:pt x="356" y="888"/>
                    <a:pt x="444" y="887"/>
                  </a:cubicBezTo>
                  <a:cubicBezTo>
                    <a:pt x="532" y="886"/>
                    <a:pt x="504" y="886"/>
                    <a:pt x="531" y="884"/>
                  </a:cubicBezTo>
                  <a:cubicBezTo>
                    <a:pt x="558" y="882"/>
                    <a:pt x="571" y="885"/>
                    <a:pt x="609" y="872"/>
                  </a:cubicBezTo>
                  <a:cubicBezTo>
                    <a:pt x="647" y="859"/>
                    <a:pt x="721" y="828"/>
                    <a:pt x="762" y="803"/>
                  </a:cubicBezTo>
                  <a:cubicBezTo>
                    <a:pt x="803" y="778"/>
                    <a:pt x="833" y="755"/>
                    <a:pt x="855" y="719"/>
                  </a:cubicBezTo>
                  <a:cubicBezTo>
                    <a:pt x="877" y="683"/>
                    <a:pt x="878" y="649"/>
                    <a:pt x="897" y="587"/>
                  </a:cubicBezTo>
                  <a:cubicBezTo>
                    <a:pt x="916" y="525"/>
                    <a:pt x="943" y="419"/>
                    <a:pt x="969" y="347"/>
                  </a:cubicBezTo>
                  <a:cubicBezTo>
                    <a:pt x="995" y="275"/>
                    <a:pt x="1021" y="206"/>
                    <a:pt x="1053" y="155"/>
                  </a:cubicBezTo>
                  <a:cubicBezTo>
                    <a:pt x="1085" y="104"/>
                    <a:pt x="1130" y="62"/>
                    <a:pt x="1161" y="38"/>
                  </a:cubicBezTo>
                  <a:cubicBezTo>
                    <a:pt x="1192" y="14"/>
                    <a:pt x="1214" y="11"/>
                    <a:pt x="1242" y="8"/>
                  </a:cubicBezTo>
                  <a:cubicBezTo>
                    <a:pt x="1270" y="5"/>
                    <a:pt x="1295" y="0"/>
                    <a:pt x="1329" y="17"/>
                  </a:cubicBezTo>
                  <a:cubicBezTo>
                    <a:pt x="1363" y="34"/>
                    <a:pt x="1412" y="73"/>
                    <a:pt x="1443" y="107"/>
                  </a:cubicBezTo>
                  <a:cubicBezTo>
                    <a:pt x="1474" y="141"/>
                    <a:pt x="1494" y="183"/>
                    <a:pt x="1515" y="221"/>
                  </a:cubicBezTo>
                  <a:cubicBezTo>
                    <a:pt x="1536" y="259"/>
                    <a:pt x="1554" y="297"/>
                    <a:pt x="1572" y="338"/>
                  </a:cubicBezTo>
                  <a:cubicBezTo>
                    <a:pt x="1590" y="379"/>
                    <a:pt x="1604" y="427"/>
                    <a:pt x="1620" y="470"/>
                  </a:cubicBezTo>
                  <a:cubicBezTo>
                    <a:pt x="1636" y="513"/>
                    <a:pt x="1647" y="536"/>
                    <a:pt x="1668" y="596"/>
                  </a:cubicBezTo>
                  <a:cubicBezTo>
                    <a:pt x="1689" y="656"/>
                    <a:pt x="1718" y="751"/>
                    <a:pt x="1746" y="833"/>
                  </a:cubicBezTo>
                  <a:cubicBezTo>
                    <a:pt x="1774" y="915"/>
                    <a:pt x="1808" y="1009"/>
                    <a:pt x="1839" y="1088"/>
                  </a:cubicBezTo>
                  <a:cubicBezTo>
                    <a:pt x="1870" y="1167"/>
                    <a:pt x="1893" y="1232"/>
                    <a:pt x="1932" y="1307"/>
                  </a:cubicBezTo>
                  <a:cubicBezTo>
                    <a:pt x="1971" y="1382"/>
                    <a:pt x="2018" y="1486"/>
                    <a:pt x="2073" y="1538"/>
                  </a:cubicBezTo>
                  <a:cubicBezTo>
                    <a:pt x="2128" y="1590"/>
                    <a:pt x="2202" y="1604"/>
                    <a:pt x="2262" y="1619"/>
                  </a:cubicBezTo>
                  <a:cubicBezTo>
                    <a:pt x="2322" y="1634"/>
                    <a:pt x="2393" y="1629"/>
                    <a:pt x="2436" y="1631"/>
                  </a:cubicBezTo>
                  <a:cubicBezTo>
                    <a:pt x="2479" y="1633"/>
                    <a:pt x="2520" y="1637"/>
                    <a:pt x="2520" y="1631"/>
                  </a:cubicBezTo>
                </a:path>
              </a:pathLst>
            </a:custGeom>
            <a:noFill/>
            <a:ln w="101600">
              <a:solidFill>
                <a:srgbClr val="CC99FF"/>
              </a:solidFill>
              <a:round/>
              <a:headEnd/>
              <a:tailEnd/>
            </a:ln>
          </p:spPr>
          <p:txBody>
            <a:bodyPr>
              <a:prstTxWarp prst="textNoShape">
                <a:avLst/>
              </a:prstTxWarp>
              <a:spAutoFit/>
            </a:bodyPr>
            <a:lstStyle/>
            <a:p>
              <a:endParaRPr lang="en-US"/>
            </a:p>
          </p:txBody>
        </p:sp>
        <p:sp>
          <p:nvSpPr>
            <p:cNvPr id="118795" name="Rectangle 8"/>
            <p:cNvSpPr>
              <a:spLocks noChangeArrowheads="1"/>
            </p:cNvSpPr>
            <p:nvPr/>
          </p:nvSpPr>
          <p:spPr bwMode="auto">
            <a:xfrm rot="-5400000">
              <a:off x="4700" y="1613"/>
              <a:ext cx="831" cy="234"/>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18796" name="Line 9"/>
            <p:cNvSpPr>
              <a:spLocks noChangeShapeType="1"/>
            </p:cNvSpPr>
            <p:nvPr/>
          </p:nvSpPr>
          <p:spPr bwMode="auto">
            <a:xfrm flipV="1">
              <a:off x="3078" y="1854"/>
              <a:ext cx="1476" cy="6"/>
            </a:xfrm>
            <a:prstGeom prst="line">
              <a:avLst/>
            </a:prstGeom>
            <a:noFill/>
            <a:ln w="38100">
              <a:solidFill>
                <a:schemeClr val="tx1"/>
              </a:solidFill>
              <a:prstDash val="dash"/>
              <a:round/>
              <a:headEnd/>
              <a:tailEnd/>
            </a:ln>
          </p:spPr>
          <p:txBody>
            <a:bodyPr>
              <a:prstTxWarp prst="textNoShape">
                <a:avLst/>
              </a:prstTxWarp>
              <a:spAutoFit/>
            </a:bodyPr>
            <a:lstStyle/>
            <a:p>
              <a:endParaRPr lang="en-US"/>
            </a:p>
          </p:txBody>
        </p:sp>
        <p:sp>
          <p:nvSpPr>
            <p:cNvPr id="118797" name="Line 10"/>
            <p:cNvSpPr>
              <a:spLocks noChangeShapeType="1"/>
            </p:cNvSpPr>
            <p:nvPr/>
          </p:nvSpPr>
          <p:spPr bwMode="auto">
            <a:xfrm flipV="1">
              <a:off x="3712" y="1012"/>
              <a:ext cx="774" cy="0"/>
            </a:xfrm>
            <a:prstGeom prst="line">
              <a:avLst/>
            </a:prstGeom>
            <a:noFill/>
            <a:ln w="38100">
              <a:solidFill>
                <a:schemeClr val="tx1"/>
              </a:solidFill>
              <a:prstDash val="dash"/>
              <a:round/>
              <a:headEnd/>
              <a:tailEnd/>
            </a:ln>
          </p:spPr>
          <p:txBody>
            <a:bodyPr>
              <a:prstTxWarp prst="textNoShape">
                <a:avLst/>
              </a:prstTxWarp>
              <a:spAutoFit/>
            </a:bodyPr>
            <a:lstStyle/>
            <a:p>
              <a:endParaRPr lang="en-US"/>
            </a:p>
          </p:txBody>
        </p:sp>
        <p:sp>
          <p:nvSpPr>
            <p:cNvPr id="118798" name="Line 11"/>
            <p:cNvSpPr>
              <a:spLocks noChangeShapeType="1"/>
            </p:cNvSpPr>
            <p:nvPr/>
          </p:nvSpPr>
          <p:spPr bwMode="auto">
            <a:xfrm>
              <a:off x="3720" y="1026"/>
              <a:ext cx="0" cy="804"/>
            </a:xfrm>
            <a:prstGeom prst="line">
              <a:avLst/>
            </a:prstGeom>
            <a:noFill/>
            <a:ln w="38100">
              <a:solidFill>
                <a:schemeClr val="tx1"/>
              </a:solidFill>
              <a:round/>
              <a:headEnd type="triangle" w="med" len="med"/>
              <a:tailEnd/>
            </a:ln>
          </p:spPr>
          <p:txBody>
            <a:bodyPr>
              <a:prstTxWarp prst="textNoShape">
                <a:avLst/>
              </a:prstTxWarp>
              <a:spAutoFit/>
            </a:bodyPr>
            <a:lstStyle/>
            <a:p>
              <a:endParaRPr lang="en-US"/>
            </a:p>
          </p:txBody>
        </p:sp>
      </p:grpSp>
      <p:sp>
        <p:nvSpPr>
          <p:cNvPr id="118789" name="Rectangle 12"/>
          <p:cNvSpPr>
            <a:spLocks noGrp="1" noChangeArrowheads="1"/>
          </p:cNvSpPr>
          <p:nvPr>
            <p:ph type="title"/>
          </p:nvPr>
        </p:nvSpPr>
        <p:spPr/>
        <p:txBody>
          <a:bodyPr/>
          <a:lstStyle/>
          <a:p>
            <a:pPr eaLnBrk="1" hangingPunct="1"/>
            <a:r>
              <a:rPr lang="en-NZ"/>
              <a:t>Effects of catalysts</a:t>
            </a:r>
            <a:endParaRPr lang="en-US"/>
          </a:p>
        </p:txBody>
      </p:sp>
      <p:sp>
        <p:nvSpPr>
          <p:cNvPr id="786445" name="Rectangle 13"/>
          <p:cNvSpPr>
            <a:spLocks noGrp="1" noChangeArrowheads="1"/>
          </p:cNvSpPr>
          <p:nvPr>
            <p:ph type="body" idx="1"/>
          </p:nvPr>
        </p:nvSpPr>
        <p:spPr>
          <a:xfrm>
            <a:off x="304800" y="685800"/>
            <a:ext cx="4181475" cy="5146675"/>
          </a:xfrm>
        </p:spPr>
        <p:txBody>
          <a:bodyPr/>
          <a:lstStyle/>
          <a:p>
            <a:pPr eaLnBrk="1" hangingPunct="1"/>
            <a:r>
              <a:rPr lang="en-US" sz="2000"/>
              <a:t>Enzymes are biological catalysts. </a:t>
            </a:r>
          </a:p>
          <a:p>
            <a:pPr eaLnBrk="1" hangingPunct="1"/>
            <a:r>
              <a:rPr lang="en-US" sz="2000"/>
              <a:t>A catalyst is a molecule that increases the rate of reaction without being consumed itself</a:t>
            </a:r>
          </a:p>
          <a:p>
            <a:pPr eaLnBrk="1" hangingPunct="1"/>
            <a:r>
              <a:rPr lang="en-US" sz="2000"/>
              <a:t>Catalysts speed up the rate of a reaction by lowering the activation energy, i.e. a larger proportion of collisions now have enough energy to overcome the activation energy. </a:t>
            </a:r>
          </a:p>
          <a:p>
            <a:pPr eaLnBrk="1" hangingPunct="1"/>
            <a:r>
              <a:rPr lang="en-US" sz="2000"/>
              <a:t>The enzyme itself is unchanged at the end of the reaction.</a:t>
            </a:r>
          </a:p>
          <a:p>
            <a:pPr eaLnBrk="1" hangingPunct="1"/>
            <a:endParaRPr lang="en-US" sz="2000"/>
          </a:p>
        </p:txBody>
      </p:sp>
      <p:graphicFrame>
        <p:nvGraphicFramePr>
          <p:cNvPr id="786446" name="Object 2"/>
          <p:cNvGraphicFramePr>
            <a:graphicFrameLocks noChangeAspect="1"/>
          </p:cNvGraphicFramePr>
          <p:nvPr/>
        </p:nvGraphicFramePr>
        <p:xfrm>
          <a:off x="4514850" y="2298700"/>
          <a:ext cx="4165600" cy="2681288"/>
        </p:xfrm>
        <a:graphic>
          <a:graphicData uri="http://schemas.openxmlformats.org/presentationml/2006/ole">
            <p:oleObj spid="_x0000_s118786" name="Bitmap Image" r:id="rId4" imgW="5668166" imgH="332381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4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64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64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64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NZ"/>
              <a:t>Example: carbonic anhydrase</a:t>
            </a:r>
            <a:endParaRPr lang="en-US"/>
          </a:p>
        </p:txBody>
      </p:sp>
      <p:sp>
        <p:nvSpPr>
          <p:cNvPr id="787459" name="Rectangle 3"/>
          <p:cNvSpPr>
            <a:spLocks noGrp="1" noChangeArrowheads="1"/>
          </p:cNvSpPr>
          <p:nvPr>
            <p:ph type="body" idx="1"/>
          </p:nvPr>
        </p:nvSpPr>
        <p:spPr>
          <a:xfrm>
            <a:off x="304800" y="685800"/>
            <a:ext cx="8534400" cy="2816225"/>
          </a:xfrm>
        </p:spPr>
        <p:txBody>
          <a:bodyPr/>
          <a:lstStyle/>
          <a:p>
            <a:pPr eaLnBrk="1" hangingPunct="1"/>
            <a:r>
              <a:rPr lang="en-NZ" sz="2000"/>
              <a:t>Carbon dioxide is a waste product which must be removed from cells into the blood stream. </a:t>
            </a:r>
          </a:p>
          <a:p>
            <a:pPr eaLnBrk="1" hangingPunct="1"/>
            <a:r>
              <a:rPr lang="en-NZ" sz="2000"/>
              <a:t>CO</a:t>
            </a:r>
            <a:r>
              <a:rPr lang="en-NZ" sz="2000" baseline="-25000"/>
              <a:t>2</a:t>
            </a:r>
            <a:r>
              <a:rPr lang="en-NZ" sz="2000"/>
              <a:t> disolves in water very, very slowly. </a:t>
            </a:r>
          </a:p>
          <a:p>
            <a:pPr eaLnBrk="1" hangingPunct="1"/>
            <a:r>
              <a:rPr lang="en-NZ" sz="2000"/>
              <a:t>In the human body this reaction is catalysed by an enzyme called carbonic anhydrase.</a:t>
            </a:r>
          </a:p>
          <a:p>
            <a:pPr eaLnBrk="1" hangingPunct="1"/>
            <a:r>
              <a:rPr lang="en-NZ" sz="2000"/>
              <a:t>This enzyme lowers </a:t>
            </a:r>
            <a:r>
              <a:rPr lang="en-US" sz="2000"/>
              <a:t>the activation energy needed for the reaction between carbon dioxide and water.</a:t>
            </a:r>
          </a:p>
        </p:txBody>
      </p:sp>
      <p:pic>
        <p:nvPicPr>
          <p:cNvPr id="787460" name="Picture 4" descr="tlc1f2101_a"/>
          <p:cNvPicPr>
            <a:picLocks noChangeArrowheads="1"/>
          </p:cNvPicPr>
          <p:nvPr/>
        </p:nvPicPr>
        <p:blipFill>
          <a:blip r:embed="rId2"/>
          <a:srcRect b="4778"/>
          <a:stretch>
            <a:fillRect/>
          </a:stretch>
        </p:blipFill>
        <p:spPr bwMode="auto">
          <a:xfrm>
            <a:off x="4759325" y="3330575"/>
            <a:ext cx="4224338" cy="3190875"/>
          </a:xfrm>
          <a:prstGeom prst="rect">
            <a:avLst/>
          </a:prstGeom>
          <a:noFill/>
          <a:ln w="9525">
            <a:noFill/>
            <a:miter lim="800000"/>
            <a:headEnd/>
            <a:tailEnd/>
          </a:ln>
        </p:spPr>
      </p:pic>
      <p:sp>
        <p:nvSpPr>
          <p:cNvPr id="787461" name="Text Box 5"/>
          <p:cNvSpPr txBox="1">
            <a:spLocks noChangeArrowheads="1"/>
          </p:cNvSpPr>
          <p:nvPr/>
        </p:nvSpPr>
        <p:spPr bwMode="auto">
          <a:xfrm>
            <a:off x="657225" y="3965575"/>
            <a:ext cx="3854450" cy="1841500"/>
          </a:xfrm>
          <a:prstGeom prst="rect">
            <a:avLst/>
          </a:prstGeom>
          <a:noFill/>
          <a:ln w="28575">
            <a:solidFill>
              <a:schemeClr val="tx1"/>
            </a:solidFill>
            <a:miter lim="800000"/>
            <a:headEnd/>
            <a:tailEnd/>
          </a:ln>
        </p:spPr>
        <p:txBody>
          <a:bodyPr>
            <a:prstTxWarp prst="textNoShape">
              <a:avLst/>
            </a:prstTxWarp>
            <a:spAutoFit/>
          </a:bodyPr>
          <a:lstStyle/>
          <a:p>
            <a:pPr algn="l"/>
            <a:r>
              <a:rPr lang="en-US" sz="2000" dirty="0"/>
              <a:t>One enzyme molecule can </a:t>
            </a:r>
            <a:r>
              <a:rPr lang="en-US" sz="2000" dirty="0" err="1"/>
              <a:t>catalyse</a:t>
            </a:r>
            <a:r>
              <a:rPr lang="en-US" sz="2000" dirty="0"/>
              <a:t> the reaction at a rate of </a:t>
            </a:r>
            <a:r>
              <a:rPr lang="en-US" sz="2000" dirty="0" smtClean="0"/>
              <a:t>6</a:t>
            </a:r>
            <a:r>
              <a:rPr lang="en-US" sz="2000" dirty="0" smtClean="0">
                <a:sym typeface="Symbol" pitchFamily="-65" charset="2"/>
              </a:rPr>
              <a:t>×</a:t>
            </a:r>
            <a:r>
              <a:rPr lang="en-US" sz="2000" dirty="0" smtClean="0"/>
              <a:t>10</a:t>
            </a:r>
            <a:r>
              <a:rPr lang="en-US" sz="2000" baseline="30000" dirty="0" smtClean="0"/>
              <a:t>5</a:t>
            </a:r>
            <a:r>
              <a:rPr lang="en-US" sz="2000" dirty="0" smtClean="0"/>
              <a:t> </a:t>
            </a:r>
            <a:r>
              <a:rPr lang="en-US" sz="2000" dirty="0"/>
              <a:t>molecules per second</a:t>
            </a:r>
          </a:p>
          <a:p>
            <a:pPr algn="l"/>
            <a:r>
              <a:rPr lang="en-US" sz="2000" dirty="0"/>
              <a:t>This is an increase in reaction rate by a factor of 10</a:t>
            </a:r>
            <a:r>
              <a:rPr lang="en-US" sz="2000" baseline="30000" dirty="0"/>
              <a:t>7</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7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7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7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74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7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t>Enzyme Action</a:t>
            </a:r>
          </a:p>
        </p:txBody>
      </p:sp>
      <p:sp>
        <p:nvSpPr>
          <p:cNvPr id="120835" name="Rectangle 3"/>
          <p:cNvSpPr>
            <a:spLocks noGrp="1" noChangeArrowheads="1"/>
          </p:cNvSpPr>
          <p:nvPr>
            <p:ph type="body" idx="1"/>
          </p:nvPr>
        </p:nvSpPr>
        <p:spPr>
          <a:xfrm>
            <a:off x="304800" y="685800"/>
            <a:ext cx="8534400" cy="457200"/>
          </a:xfrm>
        </p:spPr>
        <p:txBody>
          <a:bodyPr/>
          <a:lstStyle/>
          <a:p>
            <a:pPr marL="0" indent="0" eaLnBrk="1" hangingPunct="1">
              <a:buFont typeface="Times New Roman" pitchFamily="-65" charset="0"/>
              <a:buNone/>
            </a:pPr>
            <a:r>
              <a:rPr lang="en-US"/>
              <a:t>Nearly all enzymes are </a:t>
            </a:r>
            <a:r>
              <a:rPr lang="en-US">
                <a:solidFill>
                  <a:srgbClr val="C5031A"/>
                </a:solidFill>
              </a:rPr>
              <a:t>proteins</a:t>
            </a:r>
            <a:endParaRPr lang="en-US"/>
          </a:p>
        </p:txBody>
      </p:sp>
      <p:sp>
        <p:nvSpPr>
          <p:cNvPr id="788484" name="Text Box 4"/>
          <p:cNvSpPr txBox="1">
            <a:spLocks noChangeArrowheads="1"/>
          </p:cNvSpPr>
          <p:nvPr/>
        </p:nvSpPr>
        <p:spPr bwMode="auto">
          <a:xfrm>
            <a:off x="228600" y="2019300"/>
            <a:ext cx="8674100" cy="1552575"/>
          </a:xfrm>
          <a:prstGeom prst="rect">
            <a:avLst/>
          </a:prstGeom>
          <a:noFill/>
          <a:ln w="28575">
            <a:noFill/>
            <a:miter lim="800000"/>
            <a:headEnd/>
            <a:tailEnd/>
          </a:ln>
        </p:spPr>
        <p:txBody>
          <a:bodyPr>
            <a:prstTxWarp prst="textNoShape">
              <a:avLst/>
            </a:prstTxWarp>
            <a:spAutoFit/>
          </a:bodyPr>
          <a:lstStyle/>
          <a:p>
            <a:pPr algn="l">
              <a:spcBef>
                <a:spcPct val="50000"/>
              </a:spcBef>
            </a:pPr>
            <a:r>
              <a:rPr lang="en-US"/>
              <a:t>Every enzyme has a unique three-dimensional shape that is able to bind with a small selection of reacting molecules (SUBSTRATES). This means that enzymes are very selective in terms of the reactions they catalyse.</a:t>
            </a:r>
          </a:p>
        </p:txBody>
      </p:sp>
      <p:sp>
        <p:nvSpPr>
          <p:cNvPr id="788485" name="Text Box 5"/>
          <p:cNvSpPr txBox="1">
            <a:spLocks noChangeArrowheads="1"/>
          </p:cNvSpPr>
          <p:nvPr/>
        </p:nvSpPr>
        <p:spPr bwMode="auto">
          <a:xfrm>
            <a:off x="254000" y="4241800"/>
            <a:ext cx="8636000" cy="1917700"/>
          </a:xfrm>
          <a:prstGeom prst="rect">
            <a:avLst/>
          </a:prstGeom>
          <a:noFill/>
          <a:ln w="28575">
            <a:noFill/>
            <a:miter lim="800000"/>
            <a:headEnd/>
            <a:tailEnd/>
          </a:ln>
        </p:spPr>
        <p:txBody>
          <a:bodyPr>
            <a:prstTxWarp prst="textNoShape">
              <a:avLst/>
            </a:prstTxWarp>
            <a:spAutoFit/>
          </a:bodyPr>
          <a:lstStyle/>
          <a:p>
            <a:pPr algn="l">
              <a:spcBef>
                <a:spcPct val="50000"/>
              </a:spcBef>
            </a:pPr>
            <a:r>
              <a:rPr lang="en-US"/>
              <a:t>The region on the enzyme that binds the substrate(s) is called the ACTIVE SITE. The active site has an attraction (hydrogen bonding, salt bridges, hydrophobic attractions) to the specific substrate(s). When the reaction is complete the products are quickly released so more substrate(s) can bind.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4" grpId="0"/>
      <p:bldP spid="78848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15526"/>
          </a:xfrm>
        </p:spPr>
        <p:txBody>
          <a:bodyPr/>
          <a:lstStyle/>
          <a:p>
            <a:r>
              <a:rPr lang="en-US" dirty="0" smtClean="0"/>
              <a:t>Garmin</a:t>
            </a:r>
            <a:endParaRPr lang="en-US" dirty="0"/>
          </a:p>
        </p:txBody>
      </p:sp>
      <p:grpSp>
        <p:nvGrpSpPr>
          <p:cNvPr id="8" name="Group 7"/>
          <p:cNvGrpSpPr/>
          <p:nvPr/>
        </p:nvGrpSpPr>
        <p:grpSpPr>
          <a:xfrm>
            <a:off x="118533" y="3560752"/>
            <a:ext cx="8796867" cy="2548468"/>
            <a:chOff x="0" y="3272897"/>
            <a:chExt cx="8796867" cy="2548468"/>
          </a:xfrm>
        </p:grpSpPr>
        <p:pic>
          <p:nvPicPr>
            <p:cNvPr id="5" name="Picture 4" descr="Screen shot 2010-03-23 at 6.10.47 PM.png"/>
            <p:cNvPicPr>
              <a:picLocks noChangeAspect="1"/>
            </p:cNvPicPr>
            <p:nvPr/>
          </p:nvPicPr>
          <p:blipFill>
            <a:blip r:embed="rId2"/>
            <a:srcRect l="28472"/>
            <a:stretch>
              <a:fillRect/>
            </a:stretch>
          </p:blipFill>
          <p:spPr>
            <a:xfrm>
              <a:off x="3242732" y="3281365"/>
              <a:ext cx="2906898" cy="2540000"/>
            </a:xfrm>
            <a:prstGeom prst="rect">
              <a:avLst/>
            </a:prstGeom>
          </p:spPr>
        </p:pic>
        <p:pic>
          <p:nvPicPr>
            <p:cNvPr id="6" name="Picture 5" descr="Screen shot 2010-03-23 at 6.10.50 PM.png"/>
            <p:cNvPicPr>
              <a:picLocks noChangeAspect="1"/>
            </p:cNvPicPr>
            <p:nvPr/>
          </p:nvPicPr>
          <p:blipFill>
            <a:blip r:embed="rId3"/>
            <a:srcRect l="20660"/>
            <a:stretch>
              <a:fillRect/>
            </a:stretch>
          </p:blipFill>
          <p:spPr>
            <a:xfrm>
              <a:off x="0" y="3272897"/>
              <a:ext cx="3224378" cy="2540000"/>
            </a:xfrm>
            <a:prstGeom prst="rect">
              <a:avLst/>
            </a:prstGeom>
          </p:spPr>
        </p:pic>
        <p:pic>
          <p:nvPicPr>
            <p:cNvPr id="7" name="Picture 6" descr="Screen shot 2010-03-23 at 6.10.41 PM.png"/>
            <p:cNvPicPr>
              <a:picLocks noChangeAspect="1"/>
            </p:cNvPicPr>
            <p:nvPr/>
          </p:nvPicPr>
          <p:blipFill>
            <a:blip r:embed="rId4"/>
            <a:srcRect l="28299"/>
            <a:stretch>
              <a:fillRect/>
            </a:stretch>
          </p:blipFill>
          <p:spPr>
            <a:xfrm>
              <a:off x="5882938" y="3281364"/>
              <a:ext cx="2913929" cy="2540000"/>
            </a:xfrm>
            <a:prstGeom prst="rect">
              <a:avLst/>
            </a:prstGeom>
          </p:spPr>
        </p:pic>
      </p:grpSp>
      <p:grpSp>
        <p:nvGrpSpPr>
          <p:cNvPr id="12" name="Group 11"/>
          <p:cNvGrpSpPr/>
          <p:nvPr/>
        </p:nvGrpSpPr>
        <p:grpSpPr>
          <a:xfrm>
            <a:off x="67731" y="901699"/>
            <a:ext cx="9033934" cy="2344739"/>
            <a:chOff x="110066" y="1545166"/>
            <a:chExt cx="9033934" cy="2344739"/>
          </a:xfrm>
        </p:grpSpPr>
        <p:pic>
          <p:nvPicPr>
            <p:cNvPr id="9" name="Picture 8" descr="Screen shot 2010-03-23 at 6.09.50 PM.png"/>
            <p:cNvPicPr>
              <a:picLocks noChangeAspect="1"/>
            </p:cNvPicPr>
            <p:nvPr/>
          </p:nvPicPr>
          <p:blipFill>
            <a:blip r:embed="rId5"/>
            <a:srcRect l="20516"/>
            <a:stretch>
              <a:fillRect/>
            </a:stretch>
          </p:blipFill>
          <p:spPr>
            <a:xfrm>
              <a:off x="6172200" y="1545167"/>
              <a:ext cx="2971800" cy="2336800"/>
            </a:xfrm>
            <a:prstGeom prst="rect">
              <a:avLst/>
            </a:prstGeom>
          </p:spPr>
        </p:pic>
        <p:pic>
          <p:nvPicPr>
            <p:cNvPr id="10" name="Picture 9" descr="Screen shot 2010-03-23 at 6.09.16 PM.png"/>
            <p:cNvPicPr>
              <a:picLocks noChangeAspect="1"/>
            </p:cNvPicPr>
            <p:nvPr/>
          </p:nvPicPr>
          <p:blipFill>
            <a:blip r:embed="rId6"/>
            <a:srcRect l="20323"/>
            <a:stretch>
              <a:fillRect/>
            </a:stretch>
          </p:blipFill>
          <p:spPr>
            <a:xfrm>
              <a:off x="110066" y="1545166"/>
              <a:ext cx="2979027" cy="2336800"/>
            </a:xfrm>
            <a:prstGeom prst="rect">
              <a:avLst/>
            </a:prstGeom>
          </p:spPr>
        </p:pic>
        <p:pic>
          <p:nvPicPr>
            <p:cNvPr id="11" name="Picture 10" descr="Screen shot 2010-03-23 at 6.09.38 PM.png"/>
            <p:cNvPicPr>
              <a:picLocks noChangeAspect="1"/>
            </p:cNvPicPr>
            <p:nvPr/>
          </p:nvPicPr>
          <p:blipFill>
            <a:blip r:embed="rId7"/>
            <a:srcRect l="20430"/>
            <a:stretch>
              <a:fillRect/>
            </a:stretch>
          </p:blipFill>
          <p:spPr>
            <a:xfrm>
              <a:off x="3115733" y="1553105"/>
              <a:ext cx="2975027" cy="2336800"/>
            </a:xfrm>
            <a:prstGeom prst="rect">
              <a:avLst/>
            </a:prstGeom>
          </p:spPr>
        </p:pic>
      </p:grpSp>
      <p:grpSp>
        <p:nvGrpSpPr>
          <p:cNvPr id="18" name="Group 17"/>
          <p:cNvGrpSpPr/>
          <p:nvPr/>
        </p:nvGrpSpPr>
        <p:grpSpPr>
          <a:xfrm>
            <a:off x="897468" y="4318000"/>
            <a:ext cx="2344008" cy="694267"/>
            <a:chOff x="897468" y="4318000"/>
            <a:chExt cx="2344008" cy="694267"/>
          </a:xfrm>
        </p:grpSpPr>
        <p:cxnSp>
          <p:nvCxnSpPr>
            <p:cNvPr id="14" name="Straight Arrow Connector 13"/>
            <p:cNvCxnSpPr>
              <a:stCxn id="16" idx="1"/>
            </p:cNvCxnSpPr>
            <p:nvPr/>
          </p:nvCxnSpPr>
          <p:spPr bwMode="auto">
            <a:xfrm rot="10800000" flipV="1">
              <a:off x="897468" y="4548832"/>
              <a:ext cx="397593" cy="463435"/>
            </a:xfrm>
            <a:prstGeom prst="straightConnector1">
              <a:avLst/>
            </a:prstGeom>
            <a:noFill/>
            <a:ln w="38100" cap="flat" cmpd="sng" algn="ctr">
              <a:solidFill>
                <a:schemeClr val="tx1"/>
              </a:solidFill>
              <a:prstDash val="solid"/>
              <a:round/>
              <a:headEnd type="none" w="med" len="med"/>
              <a:tailEnd type="arrow"/>
            </a:ln>
            <a:effectLst/>
          </p:spPr>
        </p:cxnSp>
        <p:sp>
          <p:nvSpPr>
            <p:cNvPr id="16" name="TextBox 15"/>
            <p:cNvSpPr txBox="1"/>
            <p:nvPr/>
          </p:nvSpPr>
          <p:spPr>
            <a:xfrm>
              <a:off x="1295060" y="4318000"/>
              <a:ext cx="1946416" cy="461665"/>
            </a:xfrm>
            <a:prstGeom prst="rect">
              <a:avLst/>
            </a:prstGeom>
            <a:noFill/>
          </p:spPr>
          <p:txBody>
            <a:bodyPr wrap="none" rtlCol="0">
              <a:spAutoFit/>
            </a:bodyPr>
            <a:lstStyle/>
            <a:p>
              <a:r>
                <a:rPr lang="en-US" dirty="0" err="1" smtClean="0">
                  <a:latin typeface="Arial"/>
                  <a:cs typeface="Arial"/>
                </a:rPr>
                <a:t>Rimutaka</a:t>
              </a:r>
              <a:r>
                <a:rPr lang="en-US" dirty="0" smtClean="0">
                  <a:latin typeface="Arial"/>
                  <a:cs typeface="Arial"/>
                </a:rPr>
                <a:t> hill</a:t>
              </a:r>
              <a:endParaRPr lang="en-US" dirty="0">
                <a:latin typeface="Arial"/>
                <a:cs typeface="Arial"/>
              </a:endParaRPr>
            </a:p>
          </p:txBody>
        </p:sp>
      </p:grpSp>
      <p:sp>
        <p:nvSpPr>
          <p:cNvPr id="19" name="TextBox 18"/>
          <p:cNvSpPr txBox="1"/>
          <p:nvPr/>
        </p:nvSpPr>
        <p:spPr>
          <a:xfrm>
            <a:off x="6484433" y="6079066"/>
            <a:ext cx="2066341" cy="461665"/>
          </a:xfrm>
          <a:prstGeom prst="rect">
            <a:avLst/>
          </a:prstGeom>
          <a:noFill/>
        </p:spPr>
        <p:txBody>
          <a:bodyPr wrap="none" rtlCol="0">
            <a:spAutoFit/>
          </a:bodyPr>
          <a:lstStyle/>
          <a:p>
            <a:r>
              <a:rPr lang="en-US" dirty="0" smtClean="0">
                <a:latin typeface="Arial"/>
                <a:cs typeface="Arial"/>
              </a:rPr>
              <a:t>28 hrs cycling</a:t>
            </a:r>
            <a:endParaRPr lang="en-US" dirty="0">
              <a:latin typeface="Arial"/>
              <a:cs typeface="Arial"/>
            </a:endParaRPr>
          </a:p>
        </p:txBody>
      </p:sp>
      <p:pic>
        <p:nvPicPr>
          <p:cNvPr id="4" name="Picture 3" descr="Screen shot 2010-03-23 at 6.10.50 PM.png"/>
          <p:cNvPicPr>
            <a:picLocks noChangeAspect="1"/>
          </p:cNvPicPr>
          <p:nvPr/>
        </p:nvPicPr>
        <p:blipFill>
          <a:blip r:embed="rId3"/>
          <a:stretch>
            <a:fillRect/>
          </a:stretch>
        </p:blipFill>
        <p:spPr>
          <a:xfrm>
            <a:off x="636692" y="935566"/>
            <a:ext cx="7755467" cy="4847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a:t>Enzyme Action continued</a:t>
            </a:r>
          </a:p>
        </p:txBody>
      </p:sp>
      <p:sp>
        <p:nvSpPr>
          <p:cNvPr id="121860" name="Rectangle 3"/>
          <p:cNvSpPr>
            <a:spLocks noGrp="1" noChangeArrowheads="1"/>
          </p:cNvSpPr>
          <p:nvPr>
            <p:ph type="body" sz="half" idx="1"/>
          </p:nvPr>
        </p:nvSpPr>
        <p:spPr>
          <a:xfrm>
            <a:off x="304800" y="1219200"/>
            <a:ext cx="4191000" cy="641350"/>
          </a:xfrm>
        </p:spPr>
        <p:txBody>
          <a:bodyPr/>
          <a:lstStyle/>
          <a:p>
            <a:pPr marL="0" indent="0" eaLnBrk="1" hangingPunct="1">
              <a:buFont typeface="Times New Roman" pitchFamily="-65" charset="0"/>
              <a:buNone/>
            </a:pPr>
            <a:r>
              <a:rPr lang="en-US" sz="1800"/>
              <a:t>Label the following diagram of an enzyme catalysing a reaction:</a:t>
            </a:r>
          </a:p>
        </p:txBody>
      </p:sp>
      <p:graphicFrame>
        <p:nvGraphicFramePr>
          <p:cNvPr id="121858" name="Object 2"/>
          <p:cNvGraphicFramePr>
            <a:graphicFrameLocks noChangeAspect="1"/>
          </p:cNvGraphicFramePr>
          <p:nvPr>
            <p:ph sz="half" idx="2"/>
          </p:nvPr>
        </p:nvGraphicFramePr>
        <p:xfrm>
          <a:off x="4319588" y="711200"/>
          <a:ext cx="4187825" cy="3478213"/>
        </p:xfrm>
        <a:graphic>
          <a:graphicData uri="http://schemas.openxmlformats.org/presentationml/2006/ole">
            <p:oleObj spid="_x0000_s121858" name="Bitmap Image" r:id="rId3" imgW="4780952" imgH="3971429" progId="">
              <p:embed/>
            </p:oleObj>
          </a:graphicData>
        </a:graphic>
      </p:graphicFrame>
      <p:grpSp>
        <p:nvGrpSpPr>
          <p:cNvPr id="2" name="Group 9"/>
          <p:cNvGrpSpPr>
            <a:grpSpLocks/>
          </p:cNvGrpSpPr>
          <p:nvPr/>
        </p:nvGrpSpPr>
        <p:grpSpPr bwMode="auto">
          <a:xfrm>
            <a:off x="317500" y="2286000"/>
            <a:ext cx="5257800" cy="1428750"/>
            <a:chOff x="200" y="1440"/>
            <a:chExt cx="3312" cy="900"/>
          </a:xfrm>
        </p:grpSpPr>
        <p:sp>
          <p:nvSpPr>
            <p:cNvPr id="121867" name="Text Box 10"/>
            <p:cNvSpPr txBox="1">
              <a:spLocks noChangeArrowheads="1"/>
            </p:cNvSpPr>
            <p:nvPr/>
          </p:nvSpPr>
          <p:spPr bwMode="auto">
            <a:xfrm>
              <a:off x="200" y="1496"/>
              <a:ext cx="1952" cy="844"/>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sz="2000"/>
                <a:t>The substrate(s) correctly bound to the active site is called the ENZYME- SUBTRATE COMPLEX.</a:t>
              </a:r>
            </a:p>
          </p:txBody>
        </p:sp>
        <p:sp>
          <p:nvSpPr>
            <p:cNvPr id="121868" name="Line 11"/>
            <p:cNvSpPr>
              <a:spLocks noChangeShapeType="1"/>
            </p:cNvSpPr>
            <p:nvPr/>
          </p:nvSpPr>
          <p:spPr bwMode="auto">
            <a:xfrm flipH="1">
              <a:off x="2136" y="1440"/>
              <a:ext cx="1376" cy="272"/>
            </a:xfrm>
            <a:prstGeom prst="line">
              <a:avLst/>
            </a:prstGeom>
            <a:noFill/>
            <a:ln w="28575">
              <a:solidFill>
                <a:schemeClr val="tx1"/>
              </a:solidFill>
              <a:round/>
              <a:headEnd/>
              <a:tailEnd/>
            </a:ln>
          </p:spPr>
          <p:txBody>
            <a:bodyPr>
              <a:prstTxWarp prst="textNoShape">
                <a:avLst/>
              </a:prstTxWarp>
              <a:spAutoFit/>
            </a:bodyPr>
            <a:lstStyle/>
            <a:p>
              <a:endParaRPr lang="en-US"/>
            </a:p>
          </p:txBody>
        </p:sp>
        <p:sp>
          <p:nvSpPr>
            <p:cNvPr id="121869" name="Line 12"/>
            <p:cNvSpPr>
              <a:spLocks noChangeShapeType="1"/>
            </p:cNvSpPr>
            <p:nvPr/>
          </p:nvSpPr>
          <p:spPr bwMode="auto">
            <a:xfrm flipH="1">
              <a:off x="2144" y="1696"/>
              <a:ext cx="1096" cy="24"/>
            </a:xfrm>
            <a:prstGeom prst="line">
              <a:avLst/>
            </a:prstGeom>
            <a:noFill/>
            <a:ln w="28575">
              <a:solidFill>
                <a:schemeClr val="tx1"/>
              </a:solidFill>
              <a:round/>
              <a:headEnd/>
              <a:tailEnd/>
            </a:ln>
          </p:spPr>
          <p:txBody>
            <a:bodyPr>
              <a:prstTxWarp prst="textNoShape">
                <a:avLst/>
              </a:prstTxWarp>
              <a:spAutoFit/>
            </a:bodyPr>
            <a:lstStyle/>
            <a:p>
              <a:endParaRPr lang="en-US"/>
            </a:p>
          </p:txBody>
        </p:sp>
      </p:grpSp>
      <p:grpSp>
        <p:nvGrpSpPr>
          <p:cNvPr id="3" name="Group 13"/>
          <p:cNvGrpSpPr>
            <a:grpSpLocks/>
          </p:cNvGrpSpPr>
          <p:nvPr/>
        </p:nvGrpSpPr>
        <p:grpSpPr bwMode="auto">
          <a:xfrm>
            <a:off x="298450" y="4483100"/>
            <a:ext cx="8597900" cy="1443038"/>
            <a:chOff x="188" y="2824"/>
            <a:chExt cx="5416" cy="909"/>
          </a:xfrm>
        </p:grpSpPr>
        <p:sp>
          <p:nvSpPr>
            <p:cNvPr id="121863" name="Text Box 14"/>
            <p:cNvSpPr txBox="1">
              <a:spLocks noChangeArrowheads="1"/>
            </p:cNvSpPr>
            <p:nvPr/>
          </p:nvSpPr>
          <p:spPr bwMode="auto">
            <a:xfrm>
              <a:off x="188" y="2824"/>
              <a:ext cx="5416" cy="909"/>
            </a:xfrm>
            <a:prstGeom prst="rect">
              <a:avLst/>
            </a:prstGeom>
            <a:noFill/>
            <a:ln w="28575">
              <a:noFill/>
              <a:miter lim="800000"/>
              <a:headEnd/>
              <a:tailEnd/>
            </a:ln>
          </p:spPr>
          <p:txBody>
            <a:bodyPr>
              <a:prstTxWarp prst="textNoShape">
                <a:avLst/>
              </a:prstTxWarp>
              <a:spAutoFit/>
            </a:bodyPr>
            <a:lstStyle/>
            <a:p>
              <a:pPr algn="l">
                <a:spcBef>
                  <a:spcPct val="50000"/>
                </a:spcBef>
              </a:pPr>
              <a:r>
                <a:rPr lang="en-US"/>
                <a:t>To summarise, if we say substrate = S, enzyme = E, enzyme-substrate complex = ES and the product = P then ……</a:t>
              </a:r>
            </a:p>
            <a:p>
              <a:pPr algn="l">
                <a:spcBef>
                  <a:spcPct val="50000"/>
                </a:spcBef>
              </a:pPr>
              <a:r>
                <a:rPr lang="en-US"/>
                <a:t>E  +  S	      ES 	   E  +  P     </a:t>
              </a:r>
            </a:p>
          </p:txBody>
        </p:sp>
        <p:sp>
          <p:nvSpPr>
            <p:cNvPr id="121864" name="Line 15"/>
            <p:cNvSpPr>
              <a:spLocks noChangeShapeType="1"/>
            </p:cNvSpPr>
            <p:nvPr/>
          </p:nvSpPr>
          <p:spPr bwMode="auto">
            <a:xfrm>
              <a:off x="1012" y="3552"/>
              <a:ext cx="472" cy="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121865" name="Line 16"/>
            <p:cNvSpPr>
              <a:spLocks noChangeShapeType="1"/>
            </p:cNvSpPr>
            <p:nvPr/>
          </p:nvSpPr>
          <p:spPr bwMode="auto">
            <a:xfrm flipH="1">
              <a:off x="996" y="3640"/>
              <a:ext cx="480" cy="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121866" name="Line 17"/>
            <p:cNvSpPr>
              <a:spLocks noChangeShapeType="1"/>
            </p:cNvSpPr>
            <p:nvPr/>
          </p:nvSpPr>
          <p:spPr bwMode="auto">
            <a:xfrm>
              <a:off x="2156" y="3576"/>
              <a:ext cx="472" cy="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a:t>Models of Enzyme Action</a:t>
            </a:r>
          </a:p>
        </p:txBody>
      </p:sp>
      <p:sp>
        <p:nvSpPr>
          <p:cNvPr id="123908" name="Text Box 3"/>
          <p:cNvSpPr txBox="1">
            <a:spLocks noChangeArrowheads="1"/>
          </p:cNvSpPr>
          <p:nvPr/>
        </p:nvSpPr>
        <p:spPr bwMode="auto">
          <a:xfrm>
            <a:off x="279400" y="1016000"/>
            <a:ext cx="8636000" cy="2197525"/>
          </a:xfrm>
          <a:prstGeom prst="rect">
            <a:avLst/>
          </a:prstGeom>
          <a:noFill/>
          <a:ln w="28575">
            <a:noFill/>
            <a:miter lim="800000"/>
            <a:headEnd/>
            <a:tailEnd/>
          </a:ln>
        </p:spPr>
        <p:txBody>
          <a:bodyPr>
            <a:prstTxWarp prst="textNoShape">
              <a:avLst/>
            </a:prstTxWarp>
            <a:spAutoFit/>
          </a:bodyPr>
          <a:lstStyle/>
          <a:p>
            <a:pPr algn="l">
              <a:spcBef>
                <a:spcPct val="50000"/>
              </a:spcBef>
            </a:pPr>
            <a:r>
              <a:rPr lang="en-US" dirty="0"/>
              <a:t>INDUCED FIT MODEL</a:t>
            </a:r>
            <a:r>
              <a:rPr lang="en-US" dirty="0" smtClean="0"/>
              <a:t>:</a:t>
            </a:r>
          </a:p>
          <a:p>
            <a:pPr algn="l">
              <a:spcBef>
                <a:spcPct val="50000"/>
              </a:spcBef>
            </a:pPr>
            <a:r>
              <a:rPr lang="en-US" dirty="0" smtClean="0"/>
              <a:t>The </a:t>
            </a:r>
            <a:r>
              <a:rPr lang="en-US" dirty="0"/>
              <a:t>active site and substrate </a:t>
            </a:r>
            <a:r>
              <a:rPr lang="en-US" dirty="0" err="1" smtClean="0"/>
              <a:t>molecule(s</a:t>
            </a:r>
            <a:r>
              <a:rPr lang="en-US" dirty="0" smtClean="0"/>
              <a:t>) </a:t>
            </a:r>
            <a:r>
              <a:rPr lang="en-US" dirty="0"/>
              <a:t>slightly adjust their shape to result in a close interaction. There is exact alignment between the </a:t>
            </a:r>
            <a:r>
              <a:rPr lang="en-US" dirty="0" err="1"/>
              <a:t>catalysing</a:t>
            </a:r>
            <a:r>
              <a:rPr lang="en-US" dirty="0"/>
              <a:t> part of the active site and the reacting part of the substrate.</a:t>
            </a:r>
          </a:p>
        </p:txBody>
      </p:sp>
      <p:graphicFrame>
        <p:nvGraphicFramePr>
          <p:cNvPr id="791556" name="Object 2"/>
          <p:cNvGraphicFramePr>
            <a:graphicFrameLocks/>
          </p:cNvGraphicFramePr>
          <p:nvPr/>
        </p:nvGraphicFramePr>
        <p:xfrm>
          <a:off x="1525588" y="3492192"/>
          <a:ext cx="5751512" cy="1882775"/>
        </p:xfrm>
        <a:graphic>
          <a:graphicData uri="http://schemas.openxmlformats.org/presentationml/2006/ole">
            <p:oleObj spid="_x0000_s230402" name="Bitmap Image" r:id="rId3" imgW="4086795" imgH="133333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t>Models of Enzyme Action continued</a:t>
            </a:r>
          </a:p>
        </p:txBody>
      </p:sp>
      <p:pic>
        <p:nvPicPr>
          <p:cNvPr id="124931" name="Picture 3" descr="tlc1f2104_a"/>
          <p:cNvPicPr>
            <a:picLocks noChangeArrowheads="1"/>
          </p:cNvPicPr>
          <p:nvPr/>
        </p:nvPicPr>
        <p:blipFill>
          <a:blip r:embed="rId2"/>
          <a:srcRect/>
          <a:stretch>
            <a:fillRect/>
          </a:stretch>
        </p:blipFill>
        <p:spPr bwMode="auto">
          <a:xfrm>
            <a:off x="3114675" y="892175"/>
            <a:ext cx="5110163" cy="3900488"/>
          </a:xfrm>
          <a:prstGeom prst="rect">
            <a:avLst/>
          </a:prstGeom>
          <a:noFill/>
          <a:ln w="9525">
            <a:noFill/>
            <a:miter lim="800000"/>
            <a:headEnd/>
            <a:tailEnd/>
          </a:ln>
        </p:spPr>
      </p:pic>
      <p:sp>
        <p:nvSpPr>
          <p:cNvPr id="124932" name="Text Box 4"/>
          <p:cNvSpPr txBox="1">
            <a:spLocks noChangeArrowheads="1"/>
          </p:cNvSpPr>
          <p:nvPr/>
        </p:nvSpPr>
        <p:spPr bwMode="auto">
          <a:xfrm>
            <a:off x="215900" y="1549400"/>
            <a:ext cx="2679700" cy="1035050"/>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sz="2000"/>
              <a:t>An example: The enzyme-catalysed hydrolysis of sucrose.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t>Factors Affecting Enzyme Activity</a:t>
            </a:r>
          </a:p>
        </p:txBody>
      </p:sp>
      <p:sp>
        <p:nvSpPr>
          <p:cNvPr id="125955"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US"/>
              <a:t>The activity of an enzyme or how fast it catalyses its reaction is affected by several factors.</a:t>
            </a:r>
          </a:p>
        </p:txBody>
      </p:sp>
      <p:sp>
        <p:nvSpPr>
          <p:cNvPr id="793604" name="Text Box 4"/>
          <p:cNvSpPr txBox="1">
            <a:spLocks noChangeArrowheads="1"/>
          </p:cNvSpPr>
          <p:nvPr/>
        </p:nvSpPr>
        <p:spPr bwMode="auto">
          <a:xfrm>
            <a:off x="266700" y="1663700"/>
            <a:ext cx="8597900" cy="1552575"/>
          </a:xfrm>
          <a:prstGeom prst="rect">
            <a:avLst/>
          </a:prstGeom>
          <a:noFill/>
          <a:ln w="28575">
            <a:noFill/>
            <a:miter lim="800000"/>
            <a:headEnd/>
            <a:tailEnd/>
          </a:ln>
        </p:spPr>
        <p:txBody>
          <a:bodyPr>
            <a:prstTxWarp prst="textNoShape">
              <a:avLst/>
            </a:prstTxWarp>
            <a:spAutoFit/>
          </a:bodyPr>
          <a:lstStyle/>
          <a:p>
            <a:pPr algn="l">
              <a:spcBef>
                <a:spcPct val="50000"/>
              </a:spcBef>
              <a:buFont typeface="Times New Roman" pitchFamily="-65" charset="0"/>
              <a:buChar char="•"/>
            </a:pPr>
            <a:r>
              <a:rPr lang="en-US"/>
              <a:t> TEMPERATURE: Enzymes in the human body are most active at body temperature (37 </a:t>
            </a:r>
            <a:r>
              <a:rPr lang="en-US" baseline="30000"/>
              <a:t>o</a:t>
            </a:r>
            <a:r>
              <a:rPr lang="en-US"/>
              <a:t>C). Low temperatures do not provide enough energy and high temperatures can result in the destruction or DENATURATION of enzymes.</a:t>
            </a:r>
          </a:p>
        </p:txBody>
      </p:sp>
      <p:pic>
        <p:nvPicPr>
          <p:cNvPr id="793605" name="Picture 5" descr="tlc1f2105_a"/>
          <p:cNvPicPr>
            <a:picLocks noChangeAspect="1" noChangeArrowheads="1"/>
          </p:cNvPicPr>
          <p:nvPr/>
        </p:nvPicPr>
        <p:blipFill>
          <a:blip r:embed="rId2"/>
          <a:srcRect b="5138"/>
          <a:stretch>
            <a:fillRect/>
          </a:stretch>
        </p:blipFill>
        <p:spPr bwMode="auto">
          <a:xfrm>
            <a:off x="3740150" y="3402013"/>
            <a:ext cx="4572000" cy="3341687"/>
          </a:xfrm>
          <a:prstGeom prst="rect">
            <a:avLst/>
          </a:prstGeom>
          <a:noFill/>
          <a:ln w="9525">
            <a:noFill/>
            <a:miter lim="800000"/>
            <a:headEnd/>
            <a:tailEnd/>
          </a:ln>
        </p:spPr>
      </p:pic>
      <p:sp>
        <p:nvSpPr>
          <p:cNvPr id="793606" name="Text Box 6"/>
          <p:cNvSpPr txBox="1">
            <a:spLocks noChangeArrowheads="1"/>
          </p:cNvSpPr>
          <p:nvPr/>
        </p:nvSpPr>
        <p:spPr bwMode="auto">
          <a:xfrm>
            <a:off x="273050" y="4857750"/>
            <a:ext cx="3184525" cy="1035050"/>
          </a:xfrm>
          <a:prstGeom prst="rect">
            <a:avLst/>
          </a:prstGeom>
          <a:noFill/>
          <a:ln w="28575">
            <a:solidFill>
              <a:schemeClr val="tx1"/>
            </a:solidFill>
            <a:miter lim="800000"/>
            <a:headEnd/>
            <a:tailEnd/>
          </a:ln>
        </p:spPr>
        <p:txBody>
          <a:bodyPr>
            <a:prstTxWarp prst="textNoShape">
              <a:avLst/>
            </a:prstTxWarp>
            <a:spAutoFit/>
          </a:bodyPr>
          <a:lstStyle/>
          <a:p>
            <a:pPr algn="l"/>
            <a:r>
              <a:rPr lang="en-NZ" sz="2000"/>
              <a:t>Denaturation of proteins is why our cells cannot </a:t>
            </a:r>
            <a:r>
              <a:rPr lang="en-NZ" sz="2000" i="1"/>
              <a:t>heat up</a:t>
            </a:r>
            <a:r>
              <a:rPr lang="en-NZ" sz="2000"/>
              <a:t> to speed up reactions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3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3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3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6"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ph sz="half" idx="2"/>
          </p:nvPr>
        </p:nvGraphicFramePr>
        <p:xfrm>
          <a:off x="4737100" y="711200"/>
          <a:ext cx="4273550" cy="2989263"/>
        </p:xfrm>
        <a:graphic>
          <a:graphicData uri="http://schemas.openxmlformats.org/presentationml/2006/ole">
            <p:oleObj spid="_x0000_s126978" name="Bitmap Image" r:id="rId3" imgW="4610744" imgH="3847619" progId="">
              <p:embed/>
            </p:oleObj>
          </a:graphicData>
        </a:graphic>
      </p:graphicFrame>
      <p:sp>
        <p:nvSpPr>
          <p:cNvPr id="126979" name="Rectangle 3"/>
          <p:cNvSpPr>
            <a:spLocks noGrp="1" noChangeArrowheads="1"/>
          </p:cNvSpPr>
          <p:nvPr>
            <p:ph type="title"/>
          </p:nvPr>
        </p:nvSpPr>
        <p:spPr/>
        <p:txBody>
          <a:bodyPr/>
          <a:lstStyle/>
          <a:p>
            <a:pPr eaLnBrk="1" hangingPunct="1"/>
            <a:r>
              <a:rPr lang="en-US"/>
              <a:t>Factors Affecting Enzyme Activity continued</a:t>
            </a:r>
          </a:p>
        </p:txBody>
      </p:sp>
      <p:sp>
        <p:nvSpPr>
          <p:cNvPr id="126980" name="Rectangle 4"/>
          <p:cNvSpPr>
            <a:spLocks noGrp="1" noChangeArrowheads="1"/>
          </p:cNvSpPr>
          <p:nvPr>
            <p:ph type="body" sz="half" idx="1"/>
          </p:nvPr>
        </p:nvSpPr>
        <p:spPr>
          <a:xfrm>
            <a:off x="304800" y="800100"/>
            <a:ext cx="4457700" cy="2647950"/>
          </a:xfrm>
        </p:spPr>
        <p:txBody>
          <a:bodyPr/>
          <a:lstStyle/>
          <a:p>
            <a:pPr marL="355600" indent="-355600" eaLnBrk="1" hangingPunct="1"/>
            <a:r>
              <a:rPr lang="en-US"/>
              <a:t>pH: Enzymes have an optimum pH that results in the correct three-dimensional structure of their active site. Enzymes in most cells have an optimum pH of approximately 7.4.</a:t>
            </a:r>
          </a:p>
        </p:txBody>
      </p:sp>
      <p:pic>
        <p:nvPicPr>
          <p:cNvPr id="794629" name="Picture 5" descr="tlc1f21T05_a"/>
          <p:cNvPicPr>
            <a:picLocks noChangeAspect="1" noChangeArrowheads="1"/>
          </p:cNvPicPr>
          <p:nvPr/>
        </p:nvPicPr>
        <p:blipFill>
          <a:blip r:embed="rId4"/>
          <a:srcRect t="19833"/>
          <a:stretch>
            <a:fillRect/>
          </a:stretch>
        </p:blipFill>
        <p:spPr bwMode="auto">
          <a:xfrm>
            <a:off x="412750" y="3822700"/>
            <a:ext cx="7886700" cy="271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p:txBody>
          <a:bodyPr/>
          <a:lstStyle/>
          <a:p>
            <a:pPr eaLnBrk="1" hangingPunct="1"/>
            <a:r>
              <a:rPr lang="en-US"/>
              <a:t>Factors Affecting Enzyme Activity continued</a:t>
            </a:r>
          </a:p>
        </p:txBody>
      </p:sp>
      <p:sp>
        <p:nvSpPr>
          <p:cNvPr id="128005" name="Rectangle 3"/>
          <p:cNvSpPr>
            <a:spLocks noGrp="1" noChangeArrowheads="1"/>
          </p:cNvSpPr>
          <p:nvPr>
            <p:ph type="body" sz="half" idx="1"/>
          </p:nvPr>
        </p:nvSpPr>
        <p:spPr>
          <a:xfrm>
            <a:off x="304800" y="825500"/>
            <a:ext cx="4857750" cy="2530475"/>
          </a:xfrm>
        </p:spPr>
        <p:txBody>
          <a:bodyPr/>
          <a:lstStyle/>
          <a:p>
            <a:pPr marL="355600" indent="-355600" eaLnBrk="1" hangingPunct="1"/>
            <a:r>
              <a:rPr lang="en-US" sz="2000"/>
              <a:t>SUBSTRATE CONCENTRATION: As long as there is more enzyme present than substrate molecules, an increase in substrate concentration will increase enzyme activity. At some point all the enzyme active sites will be saturated with substrate and the activity will level off.</a:t>
            </a:r>
          </a:p>
        </p:txBody>
      </p:sp>
      <p:graphicFrame>
        <p:nvGraphicFramePr>
          <p:cNvPr id="128002" name="Object 2"/>
          <p:cNvGraphicFramePr>
            <a:graphicFrameLocks/>
          </p:cNvGraphicFramePr>
          <p:nvPr>
            <p:ph sz="half" idx="2"/>
          </p:nvPr>
        </p:nvGraphicFramePr>
        <p:xfrm>
          <a:off x="5230813" y="898525"/>
          <a:ext cx="3732212" cy="2605088"/>
        </p:xfrm>
        <a:graphic>
          <a:graphicData uri="http://schemas.openxmlformats.org/presentationml/2006/ole">
            <p:oleObj spid="_x0000_s128002" name="Bitmap Image" r:id="rId3" imgW="3104762" imgH="2180952" progId="">
              <p:embed/>
            </p:oleObj>
          </a:graphicData>
        </a:graphic>
      </p:graphicFrame>
      <p:sp>
        <p:nvSpPr>
          <p:cNvPr id="795653" name="Rectangle 5"/>
          <p:cNvSpPr>
            <a:spLocks noChangeArrowheads="1"/>
          </p:cNvSpPr>
          <p:nvPr/>
        </p:nvSpPr>
        <p:spPr bwMode="auto">
          <a:xfrm>
            <a:off x="304800" y="3978275"/>
            <a:ext cx="4927600" cy="1311275"/>
          </a:xfrm>
          <a:prstGeom prst="rect">
            <a:avLst/>
          </a:prstGeom>
          <a:noFill/>
          <a:ln w="9525">
            <a:noFill/>
            <a:miter lim="800000"/>
            <a:headEnd/>
            <a:tailEnd/>
          </a:ln>
        </p:spPr>
        <p:txBody>
          <a:bodyPr>
            <a:prstTxWarp prst="textNoShape">
              <a:avLst/>
            </a:prstTxWarp>
            <a:spAutoFit/>
          </a:bodyPr>
          <a:lstStyle/>
          <a:p>
            <a:pPr marL="355600" indent="-355600" algn="l">
              <a:buFont typeface="Times New Roman" pitchFamily="-65" charset="0"/>
              <a:buChar char="•"/>
            </a:pPr>
            <a:r>
              <a:rPr lang="en-US" sz="2000"/>
              <a:t>ENZYME CONCETRATION: As the enzyme concentration increases so does the rate of reaction (at constant substrate concentration).</a:t>
            </a:r>
          </a:p>
        </p:txBody>
      </p:sp>
      <p:graphicFrame>
        <p:nvGraphicFramePr>
          <p:cNvPr id="795654" name="Object 3"/>
          <p:cNvGraphicFramePr>
            <a:graphicFrameLocks/>
          </p:cNvGraphicFramePr>
          <p:nvPr/>
        </p:nvGraphicFramePr>
        <p:xfrm>
          <a:off x="5327650" y="3727450"/>
          <a:ext cx="3609975" cy="2763838"/>
        </p:xfrm>
        <a:graphic>
          <a:graphicData uri="http://schemas.openxmlformats.org/presentationml/2006/ole">
            <p:oleObj spid="_x0000_s128003" name="Bitmap Image" r:id="rId4" imgW="3010320" imgH="2295238"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5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3"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96674" name="Object 2"/>
          <p:cNvGraphicFramePr>
            <a:graphicFrameLocks/>
          </p:cNvGraphicFramePr>
          <p:nvPr/>
        </p:nvGraphicFramePr>
        <p:xfrm>
          <a:off x="5330825" y="2755900"/>
          <a:ext cx="2443163" cy="3465513"/>
        </p:xfrm>
        <a:graphic>
          <a:graphicData uri="http://schemas.openxmlformats.org/presentationml/2006/ole">
            <p:oleObj spid="_x0000_s129026" name="Bitmap Image" r:id="rId3" imgW="2715004" imgH="3866667" progId="">
              <p:embed/>
            </p:oleObj>
          </a:graphicData>
        </a:graphic>
      </p:graphicFrame>
      <p:sp>
        <p:nvSpPr>
          <p:cNvPr id="129028" name="Rectangle 3"/>
          <p:cNvSpPr>
            <a:spLocks noGrp="1" noChangeArrowheads="1"/>
          </p:cNvSpPr>
          <p:nvPr>
            <p:ph type="title"/>
          </p:nvPr>
        </p:nvSpPr>
        <p:spPr/>
        <p:txBody>
          <a:bodyPr/>
          <a:lstStyle/>
          <a:p>
            <a:pPr eaLnBrk="1" hangingPunct="1"/>
            <a:r>
              <a:rPr lang="en-US"/>
              <a:t>Factors Affecting Enzyme Activity continued</a:t>
            </a:r>
          </a:p>
        </p:txBody>
      </p:sp>
      <p:sp>
        <p:nvSpPr>
          <p:cNvPr id="129029" name="Rectangle 4"/>
          <p:cNvSpPr>
            <a:spLocks noGrp="1" noChangeArrowheads="1"/>
          </p:cNvSpPr>
          <p:nvPr>
            <p:ph type="body" sz="half" idx="1"/>
          </p:nvPr>
        </p:nvSpPr>
        <p:spPr>
          <a:xfrm>
            <a:off x="304800" y="758825"/>
            <a:ext cx="8534400" cy="1311275"/>
          </a:xfrm>
        </p:spPr>
        <p:txBody>
          <a:bodyPr/>
          <a:lstStyle/>
          <a:p>
            <a:pPr marL="355600" indent="-355600" eaLnBrk="1" hangingPunct="1"/>
            <a:r>
              <a:rPr lang="en-US" sz="2000"/>
              <a:t>ENZYME INHIBITION: Certain molecules called enzyme inhibitors bind to enzymes and disrupt enzyme function. These molecules can be COMPETITIVE INHIBITORS (binding to the active site) or 	      NON-COMPETITIVE INHIBITORS (binding to another site).</a:t>
            </a:r>
          </a:p>
        </p:txBody>
      </p:sp>
      <p:graphicFrame>
        <p:nvGraphicFramePr>
          <p:cNvPr id="796677" name="Object 3"/>
          <p:cNvGraphicFramePr>
            <a:graphicFrameLocks/>
          </p:cNvGraphicFramePr>
          <p:nvPr>
            <p:ph sz="half" idx="2"/>
          </p:nvPr>
        </p:nvGraphicFramePr>
        <p:xfrm>
          <a:off x="811213" y="2749550"/>
          <a:ext cx="2192337" cy="3473450"/>
        </p:xfrm>
        <a:graphic>
          <a:graphicData uri="http://schemas.openxmlformats.org/presentationml/2006/ole">
            <p:oleObj spid="_x0000_s129027" name="Bitmap Image" r:id="rId4" imgW="2438095" imgH="3858164" progId="">
              <p:embed/>
            </p:oleObj>
          </a:graphicData>
        </a:graphic>
      </p:graphicFrame>
      <p:sp>
        <p:nvSpPr>
          <p:cNvPr id="796678" name="Text Box 6"/>
          <p:cNvSpPr txBox="1">
            <a:spLocks noChangeArrowheads="1"/>
          </p:cNvSpPr>
          <p:nvPr/>
        </p:nvSpPr>
        <p:spPr bwMode="auto">
          <a:xfrm>
            <a:off x="2273300" y="5289550"/>
            <a:ext cx="2279650" cy="1035050"/>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sz="2000"/>
              <a:t>Inhibitor prevents substrate from binding.</a:t>
            </a:r>
          </a:p>
        </p:txBody>
      </p:sp>
      <p:sp>
        <p:nvSpPr>
          <p:cNvPr id="796679" name="Text Box 7"/>
          <p:cNvSpPr txBox="1">
            <a:spLocks noChangeArrowheads="1"/>
          </p:cNvSpPr>
          <p:nvPr/>
        </p:nvSpPr>
        <p:spPr bwMode="auto">
          <a:xfrm>
            <a:off x="539750" y="2295525"/>
            <a:ext cx="2968625" cy="396875"/>
          </a:xfrm>
          <a:prstGeom prst="rect">
            <a:avLst/>
          </a:prstGeom>
          <a:noFill/>
          <a:ln w="28575">
            <a:noFill/>
            <a:miter lim="800000"/>
            <a:headEnd/>
            <a:tailEnd/>
          </a:ln>
        </p:spPr>
        <p:txBody>
          <a:bodyPr>
            <a:prstTxWarp prst="textNoShape">
              <a:avLst/>
            </a:prstTxWarp>
            <a:spAutoFit/>
          </a:bodyPr>
          <a:lstStyle/>
          <a:p>
            <a:pPr algn="l">
              <a:spcBef>
                <a:spcPct val="50000"/>
              </a:spcBef>
            </a:pPr>
            <a:r>
              <a:rPr lang="en-US" sz="2000"/>
              <a:t>Competitive Inhibition:</a:t>
            </a:r>
          </a:p>
        </p:txBody>
      </p:sp>
      <p:sp>
        <p:nvSpPr>
          <p:cNvPr id="796680" name="Text Box 8"/>
          <p:cNvSpPr txBox="1">
            <a:spLocks noChangeArrowheads="1"/>
          </p:cNvSpPr>
          <p:nvPr/>
        </p:nvSpPr>
        <p:spPr bwMode="auto">
          <a:xfrm>
            <a:off x="4927600" y="2292350"/>
            <a:ext cx="3454400" cy="396875"/>
          </a:xfrm>
          <a:prstGeom prst="rect">
            <a:avLst/>
          </a:prstGeom>
          <a:noFill/>
          <a:ln w="28575">
            <a:noFill/>
            <a:miter lim="800000"/>
            <a:headEnd/>
            <a:tailEnd/>
          </a:ln>
        </p:spPr>
        <p:txBody>
          <a:bodyPr>
            <a:prstTxWarp prst="textNoShape">
              <a:avLst/>
            </a:prstTxWarp>
            <a:spAutoFit/>
          </a:bodyPr>
          <a:lstStyle/>
          <a:p>
            <a:pPr algn="l">
              <a:spcBef>
                <a:spcPct val="50000"/>
              </a:spcBef>
            </a:pPr>
            <a:r>
              <a:rPr lang="en-US" sz="2000"/>
              <a:t>Non-competitive Inhibition:</a:t>
            </a:r>
          </a:p>
        </p:txBody>
      </p:sp>
      <p:sp>
        <p:nvSpPr>
          <p:cNvPr id="796681" name="Text Box 9"/>
          <p:cNvSpPr txBox="1">
            <a:spLocks noChangeArrowheads="1"/>
          </p:cNvSpPr>
          <p:nvPr/>
        </p:nvSpPr>
        <p:spPr bwMode="auto">
          <a:xfrm>
            <a:off x="6694488" y="5099050"/>
            <a:ext cx="2316162" cy="1339850"/>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sz="2000"/>
              <a:t>Inhibitor binds to a separate site and distorts the shape of the active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6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66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66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66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66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8" grpId="0" animBg="1"/>
      <p:bldP spid="796679" grpId="0"/>
      <p:bldP spid="796680" grpId="0"/>
      <p:bldP spid="796681"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693738" y="414338"/>
            <a:ext cx="7772400" cy="712787"/>
          </a:xfrm>
          <a:prstGeom prst="rect">
            <a:avLst/>
          </a:prstGeom>
          <a:noFill/>
          <a:ln w="9525">
            <a:noFill/>
            <a:miter lim="800000"/>
            <a:headEnd/>
            <a:tailEnd/>
          </a:ln>
          <a:effectLst>
            <a:outerShdw blurRad="63500" dist="35921" dir="2700000" algn="ctr" rotWithShape="0">
              <a:schemeClr val="tx2">
                <a:alpha val="74998"/>
              </a:schemeClr>
            </a:outerShdw>
          </a:effectLst>
        </p:spPr>
        <p:txBody>
          <a:bodyPr anchor="b">
            <a:prstTxWarp prst="textNoShape">
              <a:avLst/>
            </a:prstTxWarp>
            <a:spAutoFit/>
          </a:bodyPr>
          <a:lstStyle/>
          <a:p>
            <a:pPr>
              <a:lnSpc>
                <a:spcPct val="90000"/>
              </a:lnSpc>
              <a:spcBef>
                <a:spcPct val="0"/>
              </a:spcBef>
              <a:spcAft>
                <a:spcPct val="0"/>
              </a:spcAft>
              <a:buClrTx/>
              <a:buFontTx/>
              <a:buNone/>
            </a:pPr>
            <a:r>
              <a:rPr lang="en-US" sz="4400">
                <a:latin typeface="Arial Black" pitchFamily="-65" charset="0"/>
              </a:rPr>
              <a:t>Bioenergetics</a:t>
            </a:r>
          </a:p>
        </p:txBody>
      </p:sp>
      <p:sp>
        <p:nvSpPr>
          <p:cNvPr id="139267" name="Rectangle 3"/>
          <p:cNvSpPr>
            <a:spLocks noGrp="1" noChangeArrowheads="1"/>
          </p:cNvSpPr>
          <p:nvPr>
            <p:ph type="subTitle" idx="1"/>
          </p:nvPr>
        </p:nvSpPr>
        <p:spPr>
          <a:xfrm>
            <a:off x="0" y="1841500"/>
            <a:ext cx="8902700" cy="860425"/>
          </a:xfrm>
        </p:spPr>
        <p:txBody>
          <a:bodyPr/>
          <a:lstStyle/>
          <a:p>
            <a:pPr eaLnBrk="1" hangingPunct="1">
              <a:lnSpc>
                <a:spcPct val="50000"/>
              </a:lnSpc>
              <a:spcAft>
                <a:spcPct val="0"/>
              </a:spcAft>
            </a:pPr>
            <a:r>
              <a:rPr lang="en-US"/>
              <a:t>Cellular Respiration</a:t>
            </a:r>
          </a:p>
          <a:p>
            <a:pPr eaLnBrk="1" hangingPunct="1">
              <a:lnSpc>
                <a:spcPct val="50000"/>
              </a:lnSpc>
              <a:spcAft>
                <a:spcPct val="0"/>
              </a:spcAft>
            </a:pPr>
            <a:r>
              <a:rPr lang="en-US" sz="3200"/>
              <a:t>Harvesting Chemical Energy</a:t>
            </a:r>
          </a:p>
        </p:txBody>
      </p:sp>
      <p:grpSp>
        <p:nvGrpSpPr>
          <p:cNvPr id="139268" name="Group 10"/>
          <p:cNvGrpSpPr>
            <a:grpSpLocks/>
          </p:cNvGrpSpPr>
          <p:nvPr/>
        </p:nvGrpSpPr>
        <p:grpSpPr bwMode="auto">
          <a:xfrm>
            <a:off x="1192213" y="3205163"/>
            <a:ext cx="6683375" cy="1644650"/>
            <a:chOff x="841" y="2085"/>
            <a:chExt cx="4210" cy="1036"/>
          </a:xfrm>
        </p:grpSpPr>
        <p:pic>
          <p:nvPicPr>
            <p:cNvPr id="139269" name="Picture 7" descr="06-UN-Oxidation-L"/>
            <p:cNvPicPr>
              <a:picLocks noChangeAspect="1" noChangeArrowheads="1"/>
            </p:cNvPicPr>
            <p:nvPr/>
          </p:nvPicPr>
          <p:blipFill>
            <a:blip r:embed="rId2"/>
            <a:srcRect l="58073" b="10399"/>
            <a:stretch>
              <a:fillRect/>
            </a:stretch>
          </p:blipFill>
          <p:spPr bwMode="auto">
            <a:xfrm>
              <a:off x="3041" y="2085"/>
              <a:ext cx="2010" cy="1034"/>
            </a:xfrm>
            <a:prstGeom prst="rect">
              <a:avLst/>
            </a:prstGeom>
            <a:noFill/>
            <a:ln w="9525">
              <a:noFill/>
              <a:miter lim="800000"/>
              <a:headEnd/>
              <a:tailEnd/>
            </a:ln>
          </p:spPr>
        </p:pic>
        <p:pic>
          <p:nvPicPr>
            <p:cNvPr id="139270" name="Picture 6" descr="06-UN-Oxidation-L"/>
            <p:cNvPicPr>
              <a:picLocks noChangeAspect="1" noChangeArrowheads="1"/>
            </p:cNvPicPr>
            <p:nvPr/>
          </p:nvPicPr>
          <p:blipFill>
            <a:blip r:embed="rId2"/>
            <a:srcRect r="66959" b="10399"/>
            <a:stretch>
              <a:fillRect/>
            </a:stretch>
          </p:blipFill>
          <p:spPr bwMode="auto">
            <a:xfrm>
              <a:off x="841" y="2087"/>
              <a:ext cx="1584" cy="1034"/>
            </a:xfrm>
            <a:prstGeom prst="rect">
              <a:avLst/>
            </a:prstGeom>
            <a:noFill/>
            <a:ln w="9525">
              <a:noFill/>
              <a:miter lim="800000"/>
              <a:headEnd/>
              <a:tailEnd/>
            </a:ln>
          </p:spPr>
        </p:pic>
        <p:sp>
          <p:nvSpPr>
            <p:cNvPr id="139271" name="Line 9"/>
            <p:cNvSpPr>
              <a:spLocks noChangeShapeType="1"/>
            </p:cNvSpPr>
            <p:nvPr/>
          </p:nvSpPr>
          <p:spPr bwMode="auto">
            <a:xfrm>
              <a:off x="2478" y="2538"/>
              <a:ext cx="456" cy="0"/>
            </a:xfrm>
            <a:prstGeom prst="line">
              <a:avLst/>
            </a:prstGeom>
            <a:noFill/>
            <a:ln w="79375">
              <a:solidFill>
                <a:schemeClr val="tx1"/>
              </a:solidFill>
              <a:round/>
              <a:headEnd/>
              <a:tailEnd type="triangle" w="med" len="sm"/>
            </a:ln>
          </p:spPr>
          <p:txBody>
            <a:bodyPr>
              <a:prstTxWarp prst="textNoShape">
                <a:avLst/>
              </a:prstTxWarp>
              <a:spAutoFit/>
            </a:bodyPr>
            <a:lstStyle/>
            <a:p>
              <a:endParaRPr lang="en-US"/>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NZ"/>
              <a:t>Introduction</a:t>
            </a:r>
            <a:endParaRPr lang="en-US"/>
          </a:p>
        </p:txBody>
      </p:sp>
      <p:sp>
        <p:nvSpPr>
          <p:cNvPr id="657411" name="Rectangle 3"/>
          <p:cNvSpPr>
            <a:spLocks noGrp="1" noChangeArrowheads="1"/>
          </p:cNvSpPr>
          <p:nvPr>
            <p:ph type="body" idx="1"/>
          </p:nvPr>
        </p:nvSpPr>
        <p:spPr>
          <a:xfrm>
            <a:off x="304800" y="685800"/>
            <a:ext cx="8534400" cy="5791200"/>
          </a:xfrm>
        </p:spPr>
        <p:txBody>
          <a:bodyPr/>
          <a:lstStyle/>
          <a:p>
            <a:pPr eaLnBrk="1" hangingPunct="1"/>
            <a:r>
              <a:rPr lang="en-NZ"/>
              <a:t>In previous lectures have introduced cellular bioenergetics: energy is provided in the cell where it is needed to drive energetically uphill processes by the ‘energy currency’ molecule ATP</a:t>
            </a:r>
          </a:p>
          <a:p>
            <a:pPr eaLnBrk="1" hangingPunct="1"/>
            <a:r>
              <a:rPr lang="en-NZ"/>
              <a:t>We have also looked at enzymes – biological catalysts – which cells use to speed up reactions. </a:t>
            </a:r>
          </a:p>
          <a:p>
            <a:pPr eaLnBrk="1" hangingPunct="1"/>
            <a:r>
              <a:rPr lang="en-NZ"/>
              <a:t>In this lecture we look at the cell’s energy supply – how the cell generates ATP from fuel substrates – and how this is achieved by using a sequence of enzyme-catalysed reactions forming a metabolic pathway. </a:t>
            </a:r>
          </a:p>
          <a:p>
            <a:pPr eaLnBrk="1" hangingPunct="1"/>
            <a:r>
              <a:rPr lang="en-NZ"/>
              <a:t>In the next lecture we will consider where the fuel molecules come from. </a:t>
            </a:r>
          </a:p>
          <a:p>
            <a:pPr eaLnBrk="1" hangingPunct="1">
              <a:buFont typeface="Times New Roman" pitchFamily="-65" charset="0"/>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t>Introduction to Cellular Respiration</a:t>
            </a:r>
          </a:p>
        </p:txBody>
      </p:sp>
      <p:sp>
        <p:nvSpPr>
          <p:cNvPr id="497667" name="Rectangle 3"/>
          <p:cNvSpPr>
            <a:spLocks noGrp="1" noChangeArrowheads="1"/>
          </p:cNvSpPr>
          <p:nvPr>
            <p:ph type="body" idx="1"/>
          </p:nvPr>
        </p:nvSpPr>
        <p:spPr>
          <a:xfrm>
            <a:off x="247650" y="1882775"/>
            <a:ext cx="8636000" cy="822325"/>
          </a:xfrm>
        </p:spPr>
        <p:txBody>
          <a:bodyPr/>
          <a:lstStyle/>
          <a:p>
            <a:pPr marL="0" indent="0" eaLnBrk="1" hangingPunct="1">
              <a:buFont typeface="Times New Roman" pitchFamily="-65" charset="0"/>
              <a:buNone/>
            </a:pPr>
            <a:r>
              <a:rPr lang="en-US"/>
              <a:t>Recall the word and formulae equations for the process of aerobic (with oxygen) cellular respiration:</a:t>
            </a:r>
          </a:p>
        </p:txBody>
      </p:sp>
      <p:pic>
        <p:nvPicPr>
          <p:cNvPr id="497668" name="Picture 4" descr="06-UN-Oxidation-L"/>
          <p:cNvPicPr>
            <a:picLocks noChangeAspect="1" noChangeArrowheads="1"/>
          </p:cNvPicPr>
          <p:nvPr/>
        </p:nvPicPr>
        <p:blipFill>
          <a:blip r:embed="rId2"/>
          <a:srcRect b="10399"/>
          <a:stretch>
            <a:fillRect/>
          </a:stretch>
        </p:blipFill>
        <p:spPr bwMode="auto">
          <a:xfrm>
            <a:off x="792163" y="2932113"/>
            <a:ext cx="7610475" cy="1641475"/>
          </a:xfrm>
          <a:prstGeom prst="rect">
            <a:avLst/>
          </a:prstGeom>
          <a:noFill/>
          <a:ln w="9525">
            <a:noFill/>
            <a:miter lim="800000"/>
            <a:headEnd/>
            <a:tailEnd/>
          </a:ln>
        </p:spPr>
      </p:pic>
      <p:sp>
        <p:nvSpPr>
          <p:cNvPr id="141317" name="Text Box 5"/>
          <p:cNvSpPr txBox="1">
            <a:spLocks noChangeArrowheads="1"/>
          </p:cNvSpPr>
          <p:nvPr/>
        </p:nvSpPr>
        <p:spPr bwMode="auto">
          <a:xfrm>
            <a:off x="260350" y="854075"/>
            <a:ext cx="8623300" cy="822325"/>
          </a:xfrm>
          <a:prstGeom prst="rect">
            <a:avLst/>
          </a:prstGeom>
          <a:noFill/>
          <a:ln w="28575">
            <a:noFill/>
            <a:miter lim="800000"/>
            <a:headEnd/>
            <a:tailEnd/>
          </a:ln>
        </p:spPr>
        <p:txBody>
          <a:bodyPr>
            <a:prstTxWarp prst="textNoShape">
              <a:avLst/>
            </a:prstTxWarp>
            <a:spAutoFit/>
          </a:bodyPr>
          <a:lstStyle/>
          <a:p>
            <a:pPr algn="l">
              <a:spcBef>
                <a:spcPct val="50000"/>
              </a:spcBef>
            </a:pPr>
            <a:r>
              <a:rPr lang="en-US"/>
              <a:t>We now focus in detail on how the cell makes ATP, which supplies the energy for a working cell.</a:t>
            </a:r>
          </a:p>
        </p:txBody>
      </p:sp>
      <p:sp>
        <p:nvSpPr>
          <p:cNvPr id="497670" name="Text Box 6"/>
          <p:cNvSpPr txBox="1">
            <a:spLocks noChangeArrowheads="1"/>
          </p:cNvSpPr>
          <p:nvPr/>
        </p:nvSpPr>
        <p:spPr bwMode="auto">
          <a:xfrm>
            <a:off x="317500" y="4953000"/>
            <a:ext cx="8496300" cy="1187450"/>
          </a:xfrm>
          <a:prstGeom prst="rect">
            <a:avLst/>
          </a:prstGeom>
          <a:noFill/>
          <a:ln w="28575">
            <a:noFill/>
            <a:miter lim="800000"/>
            <a:headEnd/>
            <a:tailEnd/>
          </a:ln>
        </p:spPr>
        <p:txBody>
          <a:bodyPr>
            <a:prstTxWarp prst="textNoShape">
              <a:avLst/>
            </a:prstTxWarp>
            <a:spAutoFit/>
          </a:bodyPr>
          <a:lstStyle/>
          <a:p>
            <a:pPr algn="l">
              <a:spcBef>
                <a:spcPct val="50000"/>
              </a:spcBef>
            </a:pPr>
            <a:r>
              <a:rPr lang="en-US"/>
              <a:t>Cellular respiration is part of our metabolism (all the chemical reactions occurring in cells). The multiple arrows above show that cellular respiration is a metabolic pathway.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7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p:bldP spid="49767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y-GB"/>
              <a:t>Data for the calculations</a:t>
            </a:r>
            <a:endParaRPr lang="en-US"/>
          </a:p>
        </p:txBody>
      </p:sp>
      <p:sp>
        <p:nvSpPr>
          <p:cNvPr id="35843" name="Rectangle 3"/>
          <p:cNvSpPr>
            <a:spLocks noGrp="1" noChangeArrowheads="1"/>
          </p:cNvSpPr>
          <p:nvPr>
            <p:ph type="body" idx="1"/>
          </p:nvPr>
        </p:nvSpPr>
        <p:spPr>
          <a:xfrm>
            <a:off x="293688" y="830263"/>
            <a:ext cx="8534400" cy="5478423"/>
          </a:xfrm>
        </p:spPr>
        <p:txBody>
          <a:bodyPr/>
          <a:lstStyle/>
          <a:p>
            <a:pPr eaLnBrk="1" hangingPunct="1"/>
            <a:r>
              <a:rPr lang="cy-GB" sz="2000" dirty="0"/>
              <a:t>Distance: 658 km</a:t>
            </a:r>
          </a:p>
          <a:p>
            <a:pPr eaLnBrk="1" hangingPunct="1">
              <a:buFont typeface="Times New Roman" pitchFamily="-65" charset="0"/>
              <a:buNone/>
            </a:pPr>
            <a:r>
              <a:rPr lang="cy-GB" sz="2000" b="1" dirty="0"/>
              <a:t>By Air:</a:t>
            </a:r>
            <a:endParaRPr lang="cy-GB" sz="2000" dirty="0"/>
          </a:p>
          <a:p>
            <a:pPr eaLnBrk="1" hangingPunct="1"/>
            <a:r>
              <a:rPr lang="cy-GB" sz="2000" dirty="0"/>
              <a:t>Airbus, A320, 128 passengers</a:t>
            </a:r>
          </a:p>
          <a:p>
            <a:pPr eaLnBrk="1" hangingPunct="1"/>
            <a:r>
              <a:rPr lang="cy-GB" sz="2000" dirty="0"/>
              <a:t>3,500</a:t>
            </a:r>
            <a:r>
              <a:rPr lang="cy-GB" sz="2000" dirty="0" smtClean="0"/>
              <a:t> </a:t>
            </a:r>
            <a:r>
              <a:rPr lang="cy-GB" sz="2000" dirty="0" smtClean="0">
                <a:solidFill>
                  <a:srgbClr val="000000"/>
                </a:solidFill>
              </a:rPr>
              <a:t>kg</a:t>
            </a:r>
            <a:r>
              <a:rPr lang="cy-GB" sz="2000" dirty="0" smtClean="0"/>
              <a:t> </a:t>
            </a:r>
            <a:r>
              <a:rPr lang="cy-GB" sz="2000" dirty="0"/>
              <a:t>of jet fuel AKL-WGN</a:t>
            </a:r>
          </a:p>
          <a:p>
            <a:pPr eaLnBrk="1" hangingPunct="1"/>
            <a:r>
              <a:rPr lang="cy-GB" sz="2000" dirty="0"/>
              <a:t>Jet Fuel; energy value = 36.8 </a:t>
            </a:r>
            <a:r>
              <a:rPr lang="cy-GB" sz="2000" dirty="0" smtClean="0"/>
              <a:t>x10</a:t>
            </a:r>
            <a:r>
              <a:rPr lang="cy-GB" sz="2000" baseline="30000" dirty="0" smtClean="0"/>
              <a:t>6</a:t>
            </a:r>
            <a:r>
              <a:rPr lang="cy-GB" sz="2000" dirty="0" smtClean="0"/>
              <a:t> </a:t>
            </a:r>
            <a:r>
              <a:rPr lang="cy-GB" sz="2000" dirty="0"/>
              <a:t>J/litre; density = 0.802 kg/litre.</a:t>
            </a:r>
          </a:p>
          <a:p>
            <a:pPr eaLnBrk="1" hangingPunct="1">
              <a:buFont typeface="Times New Roman" pitchFamily="-65" charset="0"/>
              <a:buNone/>
            </a:pPr>
            <a:r>
              <a:rPr lang="cy-GB" sz="2000" b="1" dirty="0"/>
              <a:t>By Bicycle:</a:t>
            </a:r>
          </a:p>
          <a:p>
            <a:pPr eaLnBrk="1" hangingPunct="1"/>
            <a:r>
              <a:rPr lang="cy-GB" sz="2000" dirty="0"/>
              <a:t>Average Energy required,</a:t>
            </a:r>
            <a:r>
              <a:rPr lang="cy-GB" sz="2000" dirty="0" smtClean="0"/>
              <a:t> 80 </a:t>
            </a:r>
            <a:r>
              <a:rPr lang="cy-GB" sz="2000" dirty="0"/>
              <a:t>kg person: </a:t>
            </a:r>
          </a:p>
          <a:p>
            <a:pPr lvl="1" eaLnBrk="1" hangingPunct="1"/>
            <a:r>
              <a:rPr lang="cy-GB" sz="2000" dirty="0"/>
              <a:t>2,000 kJ/hour </a:t>
            </a:r>
            <a:r>
              <a:rPr lang="cy-GB" sz="2000" dirty="0" smtClean="0"/>
              <a:t>cycling</a:t>
            </a:r>
          </a:p>
          <a:p>
            <a:pPr lvl="1" eaLnBrk="1" hangingPunct="1"/>
            <a:r>
              <a:rPr lang="cy-GB" sz="2000" dirty="0"/>
              <a:t>292 kJ/hour resting</a:t>
            </a:r>
          </a:p>
          <a:p>
            <a:pPr eaLnBrk="1" hangingPunct="1"/>
            <a:r>
              <a:rPr lang="cy-GB" sz="2000" dirty="0"/>
              <a:t>Assume it will </a:t>
            </a:r>
            <a:r>
              <a:rPr lang="cy-GB" sz="2000" dirty="0">
                <a:solidFill>
                  <a:srgbClr val="000000"/>
                </a:solidFill>
              </a:rPr>
              <a:t>take</a:t>
            </a:r>
            <a:r>
              <a:rPr lang="cy-GB" sz="2000" dirty="0" smtClean="0">
                <a:solidFill>
                  <a:srgbClr val="000000"/>
                </a:solidFill>
              </a:rPr>
              <a:t> 7 days</a:t>
            </a:r>
            <a:r>
              <a:rPr lang="cy-GB" sz="2000" dirty="0" smtClean="0"/>
              <a:t>, </a:t>
            </a:r>
            <a:r>
              <a:rPr lang="cy-GB" sz="2000" dirty="0"/>
              <a:t>cycling for</a:t>
            </a:r>
            <a:r>
              <a:rPr lang="cy-GB" sz="2000" dirty="0" smtClean="0"/>
              <a:t> 4 </a:t>
            </a:r>
            <a:r>
              <a:rPr lang="cy-GB" sz="2000" dirty="0"/>
              <a:t>hours</a:t>
            </a:r>
            <a:r>
              <a:rPr lang="cy-GB" sz="2000" dirty="0" smtClean="0"/>
              <a:t> each day</a:t>
            </a:r>
            <a:r>
              <a:rPr lang="cy-GB" sz="2000" dirty="0"/>
              <a:t>. </a:t>
            </a:r>
          </a:p>
          <a:p>
            <a:pPr eaLnBrk="1" hangingPunct="1"/>
            <a:endParaRPr lang="en-US" sz="2000" dirty="0"/>
          </a:p>
        </p:txBody>
      </p:sp>
      <p:sp>
        <p:nvSpPr>
          <p:cNvPr id="4" name="Rectangle 3"/>
          <p:cNvSpPr/>
          <p:nvPr/>
        </p:nvSpPr>
        <p:spPr bwMode="auto">
          <a:xfrm>
            <a:off x="280402" y="3809885"/>
            <a:ext cx="8469798" cy="2168831"/>
          </a:xfrm>
          <a:prstGeom prst="rect">
            <a:avLst/>
          </a:prstGeom>
          <a:noFill/>
          <a:ln w="38100" cap="flat" cmpd="sng" algn="ctr">
            <a:solidFill>
              <a:srgbClr val="C5031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45000"/>
              </a:spcBef>
              <a:spcAft>
                <a:spcPct val="20000"/>
              </a:spcAft>
              <a:buClr>
                <a:srgbClr val="226E52"/>
              </a:buClr>
              <a:buSzTx/>
              <a:buFont typeface="Times New Roman" pitchFamily="-65" charset="0"/>
              <a:buNone/>
              <a:tabLst/>
            </a:pPr>
            <a:endParaRPr kumimoji="0" lang="en-US" sz="2400" b="0" i="0" u="none" strike="noStrike" cap="none" normalizeH="0" baseline="0">
              <a:ln>
                <a:noFill/>
              </a:ln>
              <a:solidFill>
                <a:schemeClr val="tx1"/>
              </a:solidFill>
              <a:effectLst/>
              <a:latin typeface="Arial" pitchFamily="-65"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Cellular Respiration is a Redox Reaction</a:t>
            </a:r>
          </a:p>
        </p:txBody>
      </p:sp>
      <p:sp>
        <p:nvSpPr>
          <p:cNvPr id="145411"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US"/>
              <a:t>The process of cellular respiration involves the transfer of electrons, so can be classed as a redox reaction.</a:t>
            </a:r>
          </a:p>
        </p:txBody>
      </p:sp>
      <p:pic>
        <p:nvPicPr>
          <p:cNvPr id="501764" name="Picture 4" descr="06-UN-RedoxReaction-L"/>
          <p:cNvPicPr>
            <a:picLocks noChangeArrowheads="1"/>
          </p:cNvPicPr>
          <p:nvPr/>
        </p:nvPicPr>
        <p:blipFill>
          <a:blip r:embed="rId2"/>
          <a:srcRect/>
          <a:stretch>
            <a:fillRect/>
          </a:stretch>
        </p:blipFill>
        <p:spPr bwMode="auto">
          <a:xfrm>
            <a:off x="1176338" y="1676400"/>
            <a:ext cx="6064250" cy="2638425"/>
          </a:xfrm>
          <a:prstGeom prst="rect">
            <a:avLst/>
          </a:prstGeom>
          <a:noFill/>
          <a:ln w="9525">
            <a:noFill/>
            <a:miter lim="800000"/>
            <a:headEnd/>
            <a:tailEnd/>
          </a:ln>
        </p:spPr>
      </p:pic>
      <p:sp>
        <p:nvSpPr>
          <p:cNvPr id="501765" name="Text Box 5"/>
          <p:cNvSpPr txBox="1">
            <a:spLocks noChangeArrowheads="1"/>
          </p:cNvSpPr>
          <p:nvPr/>
        </p:nvSpPr>
        <p:spPr bwMode="auto">
          <a:xfrm>
            <a:off x="673100" y="4537075"/>
            <a:ext cx="7835900" cy="822325"/>
          </a:xfrm>
          <a:prstGeom prst="rect">
            <a:avLst/>
          </a:prstGeom>
          <a:noFill/>
          <a:ln w="28575">
            <a:noFill/>
            <a:miter lim="800000"/>
            <a:headEnd/>
            <a:tailEnd/>
          </a:ln>
        </p:spPr>
        <p:txBody>
          <a:bodyPr>
            <a:prstTxWarp prst="textNoShape">
              <a:avLst/>
            </a:prstTxWarp>
            <a:spAutoFit/>
          </a:bodyPr>
          <a:lstStyle/>
          <a:p>
            <a:pPr marL="355600" indent="-355600" algn="l">
              <a:spcBef>
                <a:spcPct val="50000"/>
              </a:spcBef>
              <a:buFont typeface="Times New Roman" pitchFamily="-65" charset="0"/>
              <a:buChar char="•"/>
            </a:pPr>
            <a:r>
              <a:rPr lang="en-US"/>
              <a:t>The glucose hydrogens and electrons are lost to oxygen meaning that glucose is OXIDISED.</a:t>
            </a:r>
          </a:p>
        </p:txBody>
      </p:sp>
      <p:sp>
        <p:nvSpPr>
          <p:cNvPr id="501766" name="Text Box 6"/>
          <p:cNvSpPr txBox="1">
            <a:spLocks noChangeArrowheads="1"/>
          </p:cNvSpPr>
          <p:nvPr/>
        </p:nvSpPr>
        <p:spPr bwMode="auto">
          <a:xfrm>
            <a:off x="679450" y="5514975"/>
            <a:ext cx="7835900" cy="822325"/>
          </a:xfrm>
          <a:prstGeom prst="rect">
            <a:avLst/>
          </a:prstGeom>
          <a:noFill/>
          <a:ln w="28575">
            <a:noFill/>
            <a:miter lim="800000"/>
            <a:headEnd/>
            <a:tailEnd/>
          </a:ln>
        </p:spPr>
        <p:txBody>
          <a:bodyPr>
            <a:prstTxWarp prst="textNoShape">
              <a:avLst/>
            </a:prstTxWarp>
            <a:spAutoFit/>
          </a:bodyPr>
          <a:lstStyle/>
          <a:p>
            <a:pPr marL="355600" indent="-355600" algn="l">
              <a:spcBef>
                <a:spcPct val="50000"/>
              </a:spcBef>
              <a:buFont typeface="Times New Roman" pitchFamily="-65" charset="0"/>
              <a:buChar char="•"/>
            </a:pPr>
            <a:r>
              <a:rPr lang="en-US"/>
              <a:t>Oxygen accepts electrons and hydrogens to form water meaning it is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5" grpId="0"/>
      <p:bldP spid="501766"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76200"/>
            <a:ext cx="8534400" cy="476250"/>
          </a:xfrm>
        </p:spPr>
        <p:txBody>
          <a:bodyPr/>
          <a:lstStyle/>
          <a:p>
            <a:pPr eaLnBrk="1" hangingPunct="1"/>
            <a:r>
              <a:rPr lang="en-US" sz="2800"/>
              <a:t>The Metabolic Pathway of Cellular Respiration</a:t>
            </a:r>
          </a:p>
        </p:txBody>
      </p:sp>
      <p:sp>
        <p:nvSpPr>
          <p:cNvPr id="146435" name="Rectangle 3"/>
          <p:cNvSpPr>
            <a:spLocks noGrp="1" noChangeArrowheads="1"/>
          </p:cNvSpPr>
          <p:nvPr>
            <p:ph type="body" idx="1"/>
          </p:nvPr>
        </p:nvSpPr>
        <p:spPr>
          <a:xfrm>
            <a:off x="304800" y="685800"/>
            <a:ext cx="8534400" cy="822325"/>
          </a:xfrm>
        </p:spPr>
        <p:txBody>
          <a:bodyPr/>
          <a:lstStyle/>
          <a:p>
            <a:pPr marL="0" indent="0" eaLnBrk="1" hangingPunct="1">
              <a:buFont typeface="Times New Roman" pitchFamily="-65" charset="0"/>
              <a:buNone/>
            </a:pPr>
            <a:r>
              <a:rPr lang="en-US"/>
              <a:t>The reactions in cellular respiration are be grouped into three main stages:</a:t>
            </a:r>
          </a:p>
        </p:txBody>
      </p:sp>
      <p:sp>
        <p:nvSpPr>
          <p:cNvPr id="748548" name="Text Box 4"/>
          <p:cNvSpPr txBox="1">
            <a:spLocks noChangeArrowheads="1"/>
          </p:cNvSpPr>
          <p:nvPr/>
        </p:nvSpPr>
        <p:spPr bwMode="auto">
          <a:xfrm>
            <a:off x="266700" y="2019300"/>
            <a:ext cx="8623300" cy="457200"/>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a:t>GLYCOLYSIS – break down of glucose started</a:t>
            </a:r>
          </a:p>
        </p:txBody>
      </p:sp>
      <p:sp>
        <p:nvSpPr>
          <p:cNvPr id="748549" name="Text Box 5"/>
          <p:cNvSpPr txBox="1">
            <a:spLocks noChangeArrowheads="1"/>
          </p:cNvSpPr>
          <p:nvPr/>
        </p:nvSpPr>
        <p:spPr bwMode="auto">
          <a:xfrm>
            <a:off x="266700" y="3257550"/>
            <a:ext cx="8547100" cy="822325"/>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a:t>KREBS CYCLE – break down of glucose completed and carbon dioxide formed</a:t>
            </a:r>
          </a:p>
        </p:txBody>
      </p:sp>
      <p:sp>
        <p:nvSpPr>
          <p:cNvPr id="748550" name="Text Box 6"/>
          <p:cNvSpPr txBox="1">
            <a:spLocks noChangeArrowheads="1"/>
          </p:cNvSpPr>
          <p:nvPr/>
        </p:nvSpPr>
        <p:spPr bwMode="auto">
          <a:xfrm>
            <a:off x="266700" y="4787900"/>
            <a:ext cx="8597900" cy="822325"/>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a:t>ELECTRON TRANSPORT – energy from break down of glucose is converted to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8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8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8" grpId="0"/>
      <p:bldP spid="748549" grpId="0"/>
      <p:bldP spid="748550" grpId="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5860" name="Picture 4" descr="06-08-L3-Glycolysis-L"/>
          <p:cNvPicPr>
            <a:picLocks noChangeArrowheads="1"/>
          </p:cNvPicPr>
          <p:nvPr/>
        </p:nvPicPr>
        <p:blipFill>
          <a:blip r:embed="rId2"/>
          <a:srcRect b="5405"/>
          <a:stretch>
            <a:fillRect/>
          </a:stretch>
        </p:blipFill>
        <p:spPr bwMode="auto">
          <a:xfrm>
            <a:off x="962025" y="2309813"/>
            <a:ext cx="7086600" cy="4124325"/>
          </a:xfrm>
          <a:prstGeom prst="rect">
            <a:avLst/>
          </a:prstGeom>
          <a:noFill/>
          <a:ln w="9525">
            <a:noFill/>
            <a:miter lim="800000"/>
            <a:headEnd/>
            <a:tailEnd/>
          </a:ln>
        </p:spPr>
      </p:pic>
      <p:sp>
        <p:nvSpPr>
          <p:cNvPr id="147459" name="Rectangle 2"/>
          <p:cNvSpPr>
            <a:spLocks noGrp="1" noChangeArrowheads="1"/>
          </p:cNvSpPr>
          <p:nvPr>
            <p:ph type="title"/>
          </p:nvPr>
        </p:nvSpPr>
        <p:spPr/>
        <p:txBody>
          <a:bodyPr/>
          <a:lstStyle/>
          <a:p>
            <a:pPr eaLnBrk="1" hangingPunct="1"/>
            <a:r>
              <a:rPr lang="en-US"/>
              <a:t>Glycolysis</a:t>
            </a:r>
          </a:p>
        </p:txBody>
      </p:sp>
      <p:sp>
        <p:nvSpPr>
          <p:cNvPr id="147460" name="Rectangle 3"/>
          <p:cNvSpPr>
            <a:spLocks noGrp="1" noChangeArrowheads="1"/>
          </p:cNvSpPr>
          <p:nvPr>
            <p:ph type="body" idx="1"/>
          </p:nvPr>
        </p:nvSpPr>
        <p:spPr>
          <a:xfrm>
            <a:off x="304800" y="685800"/>
            <a:ext cx="8534400" cy="1717675"/>
          </a:xfrm>
        </p:spPr>
        <p:txBody>
          <a:bodyPr/>
          <a:lstStyle/>
          <a:p>
            <a:pPr marL="0" indent="0" eaLnBrk="1" hangingPunct="1">
              <a:spcBef>
                <a:spcPct val="30000"/>
              </a:spcBef>
              <a:spcAft>
                <a:spcPct val="15000"/>
              </a:spcAft>
              <a:buFont typeface="Times New Roman" pitchFamily="-65" charset="0"/>
              <a:buNone/>
            </a:pPr>
            <a:r>
              <a:rPr lang="en-US"/>
              <a:t>The first stage, called glycolysis (splitting of glucose), occurs in the cytosol as a series of nine reactions.</a:t>
            </a:r>
          </a:p>
          <a:p>
            <a:pPr marL="0" indent="0" eaLnBrk="1" hangingPunct="1">
              <a:spcBef>
                <a:spcPct val="30000"/>
              </a:spcBef>
              <a:spcAft>
                <a:spcPct val="15000"/>
              </a:spcAft>
              <a:buFont typeface="Times New Roman" pitchFamily="-65" charset="0"/>
              <a:buNone/>
            </a:pPr>
            <a:r>
              <a:rPr lang="en-US"/>
              <a:t>As the name suggests, the six-carbon structure of glucose is split into two three-carbon molecules called PYRUVIC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NZ"/>
              <a:t>Glycolysis continued</a:t>
            </a:r>
            <a:endParaRPr lang="en-US"/>
          </a:p>
        </p:txBody>
      </p:sp>
      <p:sp>
        <p:nvSpPr>
          <p:cNvPr id="745475" name="Rectangle 3"/>
          <p:cNvSpPr>
            <a:spLocks noGrp="1" noChangeArrowheads="1"/>
          </p:cNvSpPr>
          <p:nvPr>
            <p:ph type="body" idx="1"/>
          </p:nvPr>
        </p:nvSpPr>
        <p:spPr>
          <a:xfrm>
            <a:off x="304800" y="685800"/>
            <a:ext cx="8534400" cy="4330700"/>
          </a:xfrm>
        </p:spPr>
        <p:txBody>
          <a:bodyPr/>
          <a:lstStyle/>
          <a:p>
            <a:pPr eaLnBrk="1" hangingPunct="1"/>
            <a:r>
              <a:rPr lang="en-US"/>
              <a:t>The reactions require an initial input of energy. </a:t>
            </a:r>
          </a:p>
          <a:p>
            <a:pPr eaLnBrk="1" hangingPunct="1"/>
            <a:r>
              <a:rPr lang="en-US"/>
              <a:t>Redox reactions result in the release of hydrogen atoms and their electrons. These are picked up by NAD</a:t>
            </a:r>
            <a:r>
              <a:rPr lang="en-US" baseline="30000"/>
              <a:t>+</a:t>
            </a:r>
            <a:r>
              <a:rPr lang="en-US"/>
              <a:t> (energy carrier, </a:t>
            </a:r>
            <a:r>
              <a:rPr lang="en-US" i="1"/>
              <a:t>nicotinamide adenine dinucleotide</a:t>
            </a:r>
            <a:r>
              <a:rPr lang="en-US"/>
              <a:t>) forming NADH, to be used later in the metabolic pathway.</a:t>
            </a:r>
          </a:p>
          <a:p>
            <a:pPr eaLnBrk="1" hangingPunct="1"/>
            <a:r>
              <a:rPr lang="en-US"/>
              <a:t>The final reactions in glycolysis make some ATP when enzymes transfer phosphate groups to ADP.</a:t>
            </a:r>
          </a:p>
          <a:p>
            <a:pPr eaLnBrk="1" hangingPunct="1">
              <a:buFont typeface="Times New Roman" pitchFamily="-65" charset="0"/>
              <a:buNone/>
            </a:pPr>
            <a:r>
              <a:rPr lang="en-NZ"/>
              <a:t>		Input: glucose, 2 ATP, 2 NAD</a:t>
            </a:r>
            <a:r>
              <a:rPr lang="en-NZ" baseline="30000"/>
              <a:t>+</a:t>
            </a:r>
          </a:p>
          <a:p>
            <a:pPr eaLnBrk="1" hangingPunct="1">
              <a:buFont typeface="Times New Roman" pitchFamily="-65" charset="0"/>
              <a:buNone/>
            </a:pPr>
            <a:r>
              <a:rPr lang="en-NZ"/>
              <a:t>		Output: 2 pyruvic acid, 4 ATP (2 ATP net), 2 NADH</a:t>
            </a:r>
            <a:endParaRPr lang="en-US"/>
          </a:p>
        </p:txBody>
      </p:sp>
      <p:sp>
        <p:nvSpPr>
          <p:cNvPr id="745476" name="Rectangle 4"/>
          <p:cNvSpPr>
            <a:spLocks noChangeArrowheads="1"/>
          </p:cNvSpPr>
          <p:nvPr/>
        </p:nvSpPr>
        <p:spPr bwMode="auto">
          <a:xfrm>
            <a:off x="720725" y="5372100"/>
            <a:ext cx="7807325" cy="850900"/>
          </a:xfrm>
          <a:prstGeom prst="rect">
            <a:avLst/>
          </a:prstGeom>
          <a:noFill/>
          <a:ln w="28575">
            <a:solidFill>
              <a:schemeClr val="tx1"/>
            </a:solidFill>
            <a:miter lim="800000"/>
            <a:headEnd/>
            <a:tailEnd/>
          </a:ln>
        </p:spPr>
        <p:txBody>
          <a:bodyPr>
            <a:prstTxWarp prst="textNoShape">
              <a:avLst/>
            </a:prstTxWarp>
            <a:spAutoFit/>
          </a:bodyPr>
          <a:lstStyle/>
          <a:p>
            <a:pPr algn="l"/>
            <a:r>
              <a:rPr lang="en-NZ" dirty="0"/>
              <a:t>Free energy liberated (and stored in ATP and NADH) from glycolysis: </a:t>
            </a:r>
            <a:r>
              <a:rPr lang="en-US" dirty="0"/>
              <a:t>ΔG =</a:t>
            </a:r>
            <a:r>
              <a:rPr lang="en-US" dirty="0" smtClean="0"/>
              <a:t> −597 </a:t>
            </a:r>
            <a:r>
              <a:rPr lang="en-US" dirty="0"/>
              <a:t>kJ/mol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5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5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6"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06-10-GlycolysisToKrebs-L"/>
          <p:cNvPicPr>
            <a:picLocks noChangeAspect="1" noChangeArrowheads="1"/>
          </p:cNvPicPr>
          <p:nvPr/>
        </p:nvPicPr>
        <p:blipFill>
          <a:blip r:embed="rId2"/>
          <a:srcRect/>
          <a:stretch>
            <a:fillRect/>
          </a:stretch>
        </p:blipFill>
        <p:spPr bwMode="auto">
          <a:xfrm>
            <a:off x="1179070" y="4029544"/>
            <a:ext cx="6830273" cy="2461744"/>
          </a:xfrm>
          <a:prstGeom prst="rect">
            <a:avLst/>
          </a:prstGeom>
          <a:noFill/>
          <a:ln w="9525">
            <a:noFill/>
            <a:miter lim="800000"/>
            <a:headEnd/>
            <a:tailEnd/>
          </a:ln>
        </p:spPr>
      </p:pic>
      <p:sp>
        <p:nvSpPr>
          <p:cNvPr id="150530" name="Rectangle 2"/>
          <p:cNvSpPr>
            <a:spLocks noGrp="1" noChangeArrowheads="1"/>
          </p:cNvSpPr>
          <p:nvPr>
            <p:ph type="title"/>
          </p:nvPr>
        </p:nvSpPr>
        <p:spPr/>
        <p:txBody>
          <a:bodyPr/>
          <a:lstStyle/>
          <a:p>
            <a:pPr eaLnBrk="1" hangingPunct="1"/>
            <a:r>
              <a:rPr lang="en-US"/>
              <a:t>The Krebs cycle</a:t>
            </a:r>
          </a:p>
        </p:txBody>
      </p:sp>
      <p:sp>
        <p:nvSpPr>
          <p:cNvPr id="510979" name="Rectangle 3"/>
          <p:cNvSpPr>
            <a:spLocks noGrp="1" noChangeArrowheads="1"/>
          </p:cNvSpPr>
          <p:nvPr>
            <p:ph type="body" idx="1"/>
          </p:nvPr>
        </p:nvSpPr>
        <p:spPr>
          <a:xfrm>
            <a:off x="333375" y="685800"/>
            <a:ext cx="8619344" cy="3434787"/>
          </a:xfrm>
        </p:spPr>
        <p:txBody>
          <a:bodyPr/>
          <a:lstStyle/>
          <a:p>
            <a:pPr marL="0" indent="0" eaLnBrk="1" hangingPunct="1">
              <a:spcBef>
                <a:spcPct val="30000"/>
              </a:spcBef>
              <a:spcAft>
                <a:spcPct val="15000"/>
              </a:spcAft>
              <a:buFont typeface="Times New Roman" pitchFamily="-65" charset="0"/>
              <a:buNone/>
            </a:pPr>
            <a:r>
              <a:rPr lang="en-US" dirty="0"/>
              <a:t>The Krebs cycle (or citric acid cycle) occurs in mitochondria and completes the energy extraction from glucose. </a:t>
            </a:r>
          </a:p>
          <a:p>
            <a:pPr marL="0" indent="0" eaLnBrk="1" hangingPunct="1">
              <a:spcBef>
                <a:spcPct val="30000"/>
              </a:spcBef>
              <a:spcAft>
                <a:spcPct val="15000"/>
              </a:spcAft>
              <a:buNone/>
            </a:pPr>
            <a:r>
              <a:rPr lang="en-US" dirty="0"/>
              <a:t>Before entering the Krebs cycle, the three-carbon </a:t>
            </a:r>
            <a:r>
              <a:rPr lang="en-US" dirty="0" err="1"/>
              <a:t>pyruvic</a:t>
            </a:r>
            <a:r>
              <a:rPr lang="en-US" dirty="0"/>
              <a:t> acid</a:t>
            </a:r>
            <a:r>
              <a:rPr lang="en-US" dirty="0" smtClean="0"/>
              <a:t> passes from the cytoplasm to the mitochondria and is </a:t>
            </a:r>
            <a:r>
              <a:rPr lang="en-US" dirty="0" err="1"/>
              <a:t>oxidised</a:t>
            </a:r>
            <a:r>
              <a:rPr lang="en-US" dirty="0"/>
              <a:t> to the two-carbon acetic acid, </a:t>
            </a:r>
            <a:r>
              <a:rPr lang="en-US" dirty="0" smtClean="0"/>
              <a:t>CH</a:t>
            </a:r>
            <a:r>
              <a:rPr lang="en-US" baseline="-25000" dirty="0" smtClean="0"/>
              <a:t>3</a:t>
            </a:r>
            <a:r>
              <a:rPr lang="en-US" dirty="0" smtClean="0"/>
              <a:t>COOH. </a:t>
            </a:r>
          </a:p>
          <a:p>
            <a:pPr marL="0" indent="0" eaLnBrk="1" hangingPunct="1">
              <a:buNone/>
            </a:pPr>
            <a:r>
              <a:rPr lang="en-US" dirty="0" smtClean="0"/>
              <a:t>Each acetic acid gets attached to the molecule Coenzyme A to make acetyl-</a:t>
            </a:r>
            <a:r>
              <a:rPr lang="en-US" dirty="0" err="1" smtClean="0"/>
              <a:t>CoA</a:t>
            </a:r>
            <a:r>
              <a:rPr lang="en-US" dirty="0" smtClean="0"/>
              <a:t>. The formation of acetyl-</a:t>
            </a:r>
            <a:r>
              <a:rPr lang="en-US" dirty="0" err="1" smtClean="0"/>
              <a:t>CoA</a:t>
            </a:r>
            <a:r>
              <a:rPr lang="en-US" dirty="0" smtClean="0"/>
              <a:t> is the link between </a:t>
            </a:r>
            <a:r>
              <a:rPr lang="en-US" dirty="0" err="1" smtClean="0"/>
              <a:t>glycolysis</a:t>
            </a:r>
            <a:r>
              <a:rPr lang="en-US" dirty="0" smtClean="0"/>
              <a:t> and the Krebs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1000125" y="661988"/>
            <a:ext cx="7165975" cy="4297362"/>
            <a:chOff x="594" y="441"/>
            <a:chExt cx="4514" cy="2707"/>
          </a:xfrm>
        </p:grpSpPr>
        <p:grpSp>
          <p:nvGrpSpPr>
            <p:cNvPr id="3" name="Group 36"/>
            <p:cNvGrpSpPr>
              <a:grpSpLocks/>
            </p:cNvGrpSpPr>
            <p:nvPr/>
          </p:nvGrpSpPr>
          <p:grpSpPr bwMode="auto">
            <a:xfrm>
              <a:off x="594" y="441"/>
              <a:ext cx="4514" cy="2707"/>
              <a:chOff x="594" y="441"/>
              <a:chExt cx="4514" cy="2707"/>
            </a:xfrm>
          </p:grpSpPr>
          <p:grpSp>
            <p:nvGrpSpPr>
              <p:cNvPr id="4" name="Group 35"/>
              <p:cNvGrpSpPr>
                <a:grpSpLocks/>
              </p:cNvGrpSpPr>
              <p:nvPr/>
            </p:nvGrpSpPr>
            <p:grpSpPr bwMode="auto">
              <a:xfrm>
                <a:off x="594" y="441"/>
                <a:ext cx="4514" cy="2707"/>
                <a:chOff x="594" y="441"/>
                <a:chExt cx="4514" cy="2707"/>
              </a:xfrm>
            </p:grpSpPr>
            <p:grpSp>
              <p:nvGrpSpPr>
                <p:cNvPr id="5" name="Group 34"/>
                <p:cNvGrpSpPr>
                  <a:grpSpLocks/>
                </p:cNvGrpSpPr>
                <p:nvPr/>
              </p:nvGrpSpPr>
              <p:grpSpPr bwMode="auto">
                <a:xfrm>
                  <a:off x="594" y="441"/>
                  <a:ext cx="4514" cy="2707"/>
                  <a:chOff x="594" y="441"/>
                  <a:chExt cx="4514" cy="2707"/>
                </a:xfrm>
              </p:grpSpPr>
              <p:grpSp>
                <p:nvGrpSpPr>
                  <p:cNvPr id="6" name="Group 33"/>
                  <p:cNvGrpSpPr>
                    <a:grpSpLocks/>
                  </p:cNvGrpSpPr>
                  <p:nvPr/>
                </p:nvGrpSpPr>
                <p:grpSpPr bwMode="auto">
                  <a:xfrm>
                    <a:off x="594" y="441"/>
                    <a:ext cx="4514" cy="2707"/>
                    <a:chOff x="594" y="441"/>
                    <a:chExt cx="4514" cy="2707"/>
                  </a:xfrm>
                </p:grpSpPr>
                <p:pic>
                  <p:nvPicPr>
                    <p:cNvPr id="152600" name="Picture 3" descr="06-11-KrebsCycle-L"/>
                    <p:cNvPicPr>
                      <a:picLocks noChangeAspect="1" noChangeArrowheads="1"/>
                    </p:cNvPicPr>
                    <p:nvPr/>
                  </p:nvPicPr>
                  <p:blipFill>
                    <a:blip r:embed="rId2"/>
                    <a:srcRect t="2254" b="5325"/>
                    <a:stretch>
                      <a:fillRect/>
                    </a:stretch>
                  </p:blipFill>
                  <p:spPr bwMode="auto">
                    <a:xfrm>
                      <a:off x="612" y="441"/>
                      <a:ext cx="4480" cy="2707"/>
                    </a:xfrm>
                    <a:prstGeom prst="rect">
                      <a:avLst/>
                    </a:prstGeom>
                    <a:noFill/>
                    <a:ln w="9525">
                      <a:noFill/>
                      <a:miter lim="800000"/>
                      <a:headEnd/>
                      <a:tailEnd/>
                    </a:ln>
                  </p:spPr>
                </p:pic>
                <p:sp>
                  <p:nvSpPr>
                    <p:cNvPr id="152601" name="Rectangle 6"/>
                    <p:cNvSpPr>
                      <a:spLocks noChangeArrowheads="1"/>
                    </p:cNvSpPr>
                    <p:nvPr/>
                  </p:nvSpPr>
                  <p:spPr bwMode="auto">
                    <a:xfrm>
                      <a:off x="594" y="1164"/>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2602" name="Rectangle 7"/>
                    <p:cNvSpPr>
                      <a:spLocks noChangeArrowheads="1"/>
                    </p:cNvSpPr>
                    <p:nvPr/>
                  </p:nvSpPr>
                  <p:spPr bwMode="auto">
                    <a:xfrm>
                      <a:off x="4846" y="1162"/>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2603" name="Rectangle 8"/>
                    <p:cNvSpPr>
                      <a:spLocks noChangeArrowheads="1"/>
                    </p:cNvSpPr>
                    <p:nvPr/>
                  </p:nvSpPr>
                  <p:spPr bwMode="auto">
                    <a:xfrm>
                      <a:off x="4850" y="1574"/>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2604" name="Rectangle 9"/>
                    <p:cNvSpPr>
                      <a:spLocks noChangeArrowheads="1"/>
                    </p:cNvSpPr>
                    <p:nvPr/>
                  </p:nvSpPr>
                  <p:spPr bwMode="auto">
                    <a:xfrm>
                      <a:off x="4848" y="2040"/>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2605" name="Rectangle 10"/>
                    <p:cNvSpPr>
                      <a:spLocks noChangeArrowheads="1"/>
                    </p:cNvSpPr>
                    <p:nvPr/>
                  </p:nvSpPr>
                  <p:spPr bwMode="auto">
                    <a:xfrm>
                      <a:off x="4862" y="2432"/>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sp>
                <p:nvSpPr>
                  <p:cNvPr id="152599" name="Rectangle 20"/>
                  <p:cNvSpPr>
                    <a:spLocks noChangeArrowheads="1"/>
                  </p:cNvSpPr>
                  <p:nvPr/>
                </p:nvSpPr>
                <p:spPr bwMode="auto">
                  <a:xfrm>
                    <a:off x="4368" y="1302"/>
                    <a:ext cx="84" cy="108"/>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sp>
              <p:nvSpPr>
                <p:cNvPr id="152597" name="Rectangle 22"/>
                <p:cNvSpPr>
                  <a:spLocks noChangeArrowheads="1"/>
                </p:cNvSpPr>
                <p:nvPr/>
              </p:nvSpPr>
              <p:spPr bwMode="auto">
                <a:xfrm>
                  <a:off x="2256" y="2730"/>
                  <a:ext cx="234" cy="21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grpSp>
            <p:nvGrpSpPr>
              <p:cNvPr id="7" name="Group 26"/>
              <p:cNvGrpSpPr>
                <a:grpSpLocks/>
              </p:cNvGrpSpPr>
              <p:nvPr/>
            </p:nvGrpSpPr>
            <p:grpSpPr bwMode="auto">
              <a:xfrm>
                <a:off x="4218" y="1905"/>
                <a:ext cx="670" cy="871"/>
                <a:chOff x="3642" y="2991"/>
                <a:chExt cx="670" cy="871"/>
              </a:xfrm>
            </p:grpSpPr>
            <p:pic>
              <p:nvPicPr>
                <p:cNvPr id="152594" name="Picture 24" descr="06-11-KrebsCycle-L"/>
                <p:cNvPicPr>
                  <a:picLocks noChangeAspect="1" noChangeArrowheads="1"/>
                </p:cNvPicPr>
                <p:nvPr/>
              </p:nvPicPr>
              <p:blipFill>
                <a:blip r:embed="rId2"/>
                <a:srcRect l="79688" t="52646" r="5357" b="17616"/>
                <a:stretch>
                  <a:fillRect/>
                </a:stretch>
              </p:blipFill>
              <p:spPr bwMode="auto">
                <a:xfrm>
                  <a:off x="3642" y="2991"/>
                  <a:ext cx="670" cy="871"/>
                </a:xfrm>
                <a:prstGeom prst="rect">
                  <a:avLst/>
                </a:prstGeom>
                <a:noFill/>
                <a:ln w="9525">
                  <a:noFill/>
                  <a:miter lim="800000"/>
                  <a:headEnd/>
                  <a:tailEnd/>
                </a:ln>
              </p:spPr>
            </p:pic>
            <p:pic>
              <p:nvPicPr>
                <p:cNvPr id="152595" name="Picture 25" descr="06-11-KrebsCycle-L"/>
                <p:cNvPicPr>
                  <a:picLocks noChangeAspect="1" noChangeArrowheads="1"/>
                </p:cNvPicPr>
                <p:nvPr/>
              </p:nvPicPr>
              <p:blipFill>
                <a:blip r:embed="rId2"/>
                <a:srcRect l="48483" t="70264" r="49551" b="24991"/>
                <a:stretch>
                  <a:fillRect/>
                </a:stretch>
              </p:blipFill>
              <p:spPr bwMode="auto">
                <a:xfrm>
                  <a:off x="3780" y="3165"/>
                  <a:ext cx="88" cy="139"/>
                </a:xfrm>
                <a:prstGeom prst="rect">
                  <a:avLst/>
                </a:prstGeom>
                <a:noFill/>
                <a:ln w="9525">
                  <a:noFill/>
                  <a:miter lim="800000"/>
                  <a:headEnd/>
                  <a:tailEnd/>
                </a:ln>
              </p:spPr>
            </p:pic>
          </p:grpSp>
        </p:grpSp>
        <p:sp>
          <p:nvSpPr>
            <p:cNvPr id="152584" name="Text Box 12"/>
            <p:cNvSpPr txBox="1">
              <a:spLocks noChangeArrowheads="1"/>
            </p:cNvSpPr>
            <p:nvPr/>
          </p:nvSpPr>
          <p:spPr bwMode="auto">
            <a:xfrm>
              <a:off x="716" y="1156"/>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2585" name="Text Box 14"/>
            <p:cNvSpPr txBox="1">
              <a:spLocks noChangeArrowheads="1"/>
            </p:cNvSpPr>
            <p:nvPr/>
          </p:nvSpPr>
          <p:spPr bwMode="auto">
            <a:xfrm>
              <a:off x="852" y="1574"/>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2586" name="Text Box 15"/>
            <p:cNvSpPr txBox="1">
              <a:spLocks noChangeArrowheads="1"/>
            </p:cNvSpPr>
            <p:nvPr/>
          </p:nvSpPr>
          <p:spPr bwMode="auto">
            <a:xfrm>
              <a:off x="4218" y="1574"/>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2587" name="Text Box 16"/>
            <p:cNvSpPr txBox="1">
              <a:spLocks noChangeArrowheads="1"/>
            </p:cNvSpPr>
            <p:nvPr/>
          </p:nvSpPr>
          <p:spPr bwMode="auto">
            <a:xfrm>
              <a:off x="1050" y="2450"/>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2588" name="Text Box 17"/>
            <p:cNvSpPr txBox="1">
              <a:spLocks noChangeArrowheads="1"/>
            </p:cNvSpPr>
            <p:nvPr/>
          </p:nvSpPr>
          <p:spPr bwMode="auto">
            <a:xfrm>
              <a:off x="1056" y="2042"/>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6</a:t>
              </a:r>
              <a:endParaRPr lang="en-US" sz="1800" b="1">
                <a:latin typeface="Arial Narrow" pitchFamily="-65" charset="0"/>
              </a:endParaRPr>
            </a:p>
          </p:txBody>
        </p:sp>
        <p:sp>
          <p:nvSpPr>
            <p:cNvPr id="152589" name="Text Box 19"/>
            <p:cNvSpPr txBox="1">
              <a:spLocks noChangeArrowheads="1"/>
            </p:cNvSpPr>
            <p:nvPr/>
          </p:nvSpPr>
          <p:spPr bwMode="auto">
            <a:xfrm>
              <a:off x="4320" y="1232"/>
              <a:ext cx="158"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4</a:t>
              </a:r>
              <a:endParaRPr lang="en-US" sz="1800" b="1">
                <a:latin typeface="Arial Narrow" pitchFamily="-65" charset="0"/>
              </a:endParaRPr>
            </a:p>
          </p:txBody>
        </p:sp>
        <p:sp>
          <p:nvSpPr>
            <p:cNvPr id="152590" name="Text Box 28"/>
            <p:cNvSpPr txBox="1">
              <a:spLocks noChangeArrowheads="1"/>
            </p:cNvSpPr>
            <p:nvPr/>
          </p:nvSpPr>
          <p:spPr bwMode="auto">
            <a:xfrm>
              <a:off x="4128" y="2018"/>
              <a:ext cx="122"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6</a:t>
              </a:r>
              <a:endParaRPr lang="en-US" sz="1800" b="1">
                <a:latin typeface="Arial Narrow" pitchFamily="-65" charset="0"/>
              </a:endParaRPr>
            </a:p>
          </p:txBody>
        </p:sp>
        <p:sp>
          <p:nvSpPr>
            <p:cNvPr id="152591" name="Text Box 29"/>
            <p:cNvSpPr txBox="1">
              <a:spLocks noChangeArrowheads="1"/>
            </p:cNvSpPr>
            <p:nvPr/>
          </p:nvSpPr>
          <p:spPr bwMode="auto">
            <a:xfrm>
              <a:off x="4122" y="2438"/>
              <a:ext cx="122"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grpSp>
      <p:sp>
        <p:nvSpPr>
          <p:cNvPr id="152579" name="Rectangle 2"/>
          <p:cNvSpPr>
            <a:spLocks noGrp="1" noChangeArrowheads="1"/>
          </p:cNvSpPr>
          <p:nvPr>
            <p:ph type="title"/>
          </p:nvPr>
        </p:nvSpPr>
        <p:spPr/>
        <p:txBody>
          <a:bodyPr/>
          <a:lstStyle/>
          <a:p>
            <a:pPr eaLnBrk="1" hangingPunct="1"/>
            <a:r>
              <a:rPr lang="en-US"/>
              <a:t>The Krebs cycle continued</a:t>
            </a:r>
          </a:p>
        </p:txBody>
      </p:sp>
      <p:sp>
        <p:nvSpPr>
          <p:cNvPr id="512042" name="Rectangle 42"/>
          <p:cNvSpPr>
            <a:spLocks noGrp="1" noChangeArrowheads="1"/>
          </p:cNvSpPr>
          <p:nvPr>
            <p:ph type="body" idx="1"/>
          </p:nvPr>
        </p:nvSpPr>
        <p:spPr>
          <a:xfrm>
            <a:off x="333375" y="4865688"/>
            <a:ext cx="8524875" cy="1735860"/>
          </a:xfrm>
          <a:noFill/>
        </p:spPr>
        <p:txBody>
          <a:bodyPr/>
          <a:lstStyle/>
          <a:p>
            <a:pPr marL="0" indent="0" eaLnBrk="1" hangingPunct="1">
              <a:spcBef>
                <a:spcPct val="30000"/>
              </a:spcBef>
              <a:spcAft>
                <a:spcPct val="15000"/>
              </a:spcAft>
              <a:buFont typeface="Times New Roman" pitchFamily="-65" charset="0"/>
              <a:buNone/>
            </a:pPr>
            <a:r>
              <a:rPr lang="en-US" dirty="0" smtClean="0"/>
              <a:t>During </a:t>
            </a:r>
            <a:r>
              <a:rPr lang="en-US" dirty="0"/>
              <a:t>the cycle of reactions, some of the energy released by the oxidation of C-C and C-H bonds is used to make ATP.</a:t>
            </a:r>
          </a:p>
          <a:p>
            <a:pPr marL="0" indent="0" eaLnBrk="1" hangingPunct="1">
              <a:spcBef>
                <a:spcPct val="30000"/>
              </a:spcBef>
              <a:spcAft>
                <a:spcPct val="15000"/>
              </a:spcAft>
              <a:buFont typeface="Times New Roman" pitchFamily="-65" charset="0"/>
              <a:buNone/>
            </a:pPr>
            <a:r>
              <a:rPr lang="en-US" dirty="0"/>
              <a:t>Most of the energy released is used to produce NADH and a second energy carrier FADH</a:t>
            </a:r>
            <a:r>
              <a:rPr lang="en-US" baseline="-25000" dirty="0"/>
              <a:t>2</a:t>
            </a:r>
            <a:r>
              <a:rPr lang="en-US" dirty="0"/>
              <a:t> (</a:t>
            </a:r>
            <a:r>
              <a:rPr lang="en-US" i="1" dirty="0" err="1"/>
              <a:t>flavin</a:t>
            </a:r>
            <a:r>
              <a:rPr lang="en-US" i="1" dirty="0"/>
              <a:t> adenine </a:t>
            </a:r>
            <a:r>
              <a:rPr lang="en-US" i="1" dirty="0" err="1"/>
              <a:t>dinucleotide</a:t>
            </a:r>
            <a:r>
              <a:rPr lang="en-US" dirty="0"/>
              <a:t>).</a:t>
            </a:r>
          </a:p>
        </p:txBody>
      </p:sp>
      <p:sp>
        <p:nvSpPr>
          <p:cNvPr id="152581" name="Text Box 43"/>
          <p:cNvSpPr txBox="1">
            <a:spLocks noChangeArrowheads="1"/>
          </p:cNvSpPr>
          <p:nvPr/>
        </p:nvSpPr>
        <p:spPr bwMode="auto">
          <a:xfrm>
            <a:off x="4271963" y="904875"/>
            <a:ext cx="1092200" cy="366713"/>
          </a:xfrm>
          <a:prstGeom prst="rect">
            <a:avLst/>
          </a:prstGeom>
          <a:noFill/>
          <a:ln w="28575">
            <a:noFill/>
            <a:miter lim="800000"/>
            <a:headEnd/>
            <a:tailEnd/>
          </a:ln>
        </p:spPr>
        <p:txBody>
          <a:bodyPr wrap="none">
            <a:prstTxWarp prst="textNoShape">
              <a:avLst/>
            </a:prstTxWarp>
            <a:spAutoFit/>
          </a:bodyPr>
          <a:lstStyle/>
          <a:p>
            <a:pPr algn="l"/>
            <a:r>
              <a:rPr lang="en-NZ" sz="1800" b="1">
                <a:latin typeface="Arial Narrow" pitchFamily="-65" charset="0"/>
              </a:rPr>
              <a:t>Citric acid</a:t>
            </a:r>
            <a:endParaRPr lang="en-US" sz="1800" b="1">
              <a:latin typeface="Arial Narrow" pitchFamily="-65" charset="0"/>
            </a:endParaRPr>
          </a:p>
        </p:txBody>
      </p:sp>
      <p:sp>
        <p:nvSpPr>
          <p:cNvPr id="152582" name="Text Box 44"/>
          <p:cNvSpPr txBox="1">
            <a:spLocks noChangeArrowheads="1"/>
          </p:cNvSpPr>
          <p:nvPr/>
        </p:nvSpPr>
        <p:spPr bwMode="auto">
          <a:xfrm>
            <a:off x="4279900" y="4430713"/>
            <a:ext cx="1668463" cy="366712"/>
          </a:xfrm>
          <a:prstGeom prst="rect">
            <a:avLst/>
          </a:prstGeom>
          <a:noFill/>
          <a:ln w="28575">
            <a:noFill/>
            <a:miter lim="800000"/>
            <a:headEnd/>
            <a:tailEnd/>
          </a:ln>
        </p:spPr>
        <p:txBody>
          <a:bodyPr wrap="none">
            <a:prstTxWarp prst="textNoShape">
              <a:avLst/>
            </a:prstTxWarp>
            <a:spAutoFit/>
          </a:bodyPr>
          <a:lstStyle/>
          <a:p>
            <a:pPr algn="l"/>
            <a:r>
              <a:rPr lang="en-NZ" sz="1800" b="1">
                <a:latin typeface="Arial Narrow" pitchFamily="-65" charset="0"/>
              </a:rPr>
              <a:t>Oxaloacetic acid</a:t>
            </a:r>
            <a:endParaRPr lang="en-US" sz="1800" b="1">
              <a:latin typeface="Arial Narrow"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4626" name="Group 2"/>
          <p:cNvGrpSpPr>
            <a:grpSpLocks/>
          </p:cNvGrpSpPr>
          <p:nvPr/>
        </p:nvGrpSpPr>
        <p:grpSpPr bwMode="auto">
          <a:xfrm>
            <a:off x="1000125" y="661988"/>
            <a:ext cx="7165975" cy="4297362"/>
            <a:chOff x="594" y="441"/>
            <a:chExt cx="4514" cy="2707"/>
          </a:xfrm>
        </p:grpSpPr>
        <p:grpSp>
          <p:nvGrpSpPr>
            <p:cNvPr id="154630" name="Group 3"/>
            <p:cNvGrpSpPr>
              <a:grpSpLocks/>
            </p:cNvGrpSpPr>
            <p:nvPr/>
          </p:nvGrpSpPr>
          <p:grpSpPr bwMode="auto">
            <a:xfrm>
              <a:off x="594" y="441"/>
              <a:ext cx="4514" cy="2707"/>
              <a:chOff x="594" y="441"/>
              <a:chExt cx="4514" cy="2707"/>
            </a:xfrm>
          </p:grpSpPr>
          <p:grpSp>
            <p:nvGrpSpPr>
              <p:cNvPr id="154639" name="Group 4"/>
              <p:cNvGrpSpPr>
                <a:grpSpLocks/>
              </p:cNvGrpSpPr>
              <p:nvPr/>
            </p:nvGrpSpPr>
            <p:grpSpPr bwMode="auto">
              <a:xfrm>
                <a:off x="594" y="441"/>
                <a:ext cx="4514" cy="2707"/>
                <a:chOff x="594" y="441"/>
                <a:chExt cx="4514" cy="2707"/>
              </a:xfrm>
            </p:grpSpPr>
            <p:grpSp>
              <p:nvGrpSpPr>
                <p:cNvPr id="154643" name="Group 5"/>
                <p:cNvGrpSpPr>
                  <a:grpSpLocks/>
                </p:cNvGrpSpPr>
                <p:nvPr/>
              </p:nvGrpSpPr>
              <p:grpSpPr bwMode="auto">
                <a:xfrm>
                  <a:off x="594" y="441"/>
                  <a:ext cx="4514" cy="2707"/>
                  <a:chOff x="594" y="441"/>
                  <a:chExt cx="4514" cy="2707"/>
                </a:xfrm>
              </p:grpSpPr>
              <p:grpSp>
                <p:nvGrpSpPr>
                  <p:cNvPr id="154645" name="Group 6"/>
                  <p:cNvGrpSpPr>
                    <a:grpSpLocks/>
                  </p:cNvGrpSpPr>
                  <p:nvPr/>
                </p:nvGrpSpPr>
                <p:grpSpPr bwMode="auto">
                  <a:xfrm>
                    <a:off x="594" y="441"/>
                    <a:ext cx="4514" cy="2707"/>
                    <a:chOff x="594" y="441"/>
                    <a:chExt cx="4514" cy="2707"/>
                  </a:xfrm>
                </p:grpSpPr>
                <p:pic>
                  <p:nvPicPr>
                    <p:cNvPr id="154647" name="Picture 7" descr="06-11-KrebsCycle-L"/>
                    <p:cNvPicPr>
                      <a:picLocks noChangeAspect="1" noChangeArrowheads="1"/>
                    </p:cNvPicPr>
                    <p:nvPr/>
                  </p:nvPicPr>
                  <p:blipFill>
                    <a:blip r:embed="rId2"/>
                    <a:srcRect t="2254" b="5325"/>
                    <a:stretch>
                      <a:fillRect/>
                    </a:stretch>
                  </p:blipFill>
                  <p:spPr bwMode="auto">
                    <a:xfrm>
                      <a:off x="612" y="441"/>
                      <a:ext cx="4480" cy="2707"/>
                    </a:xfrm>
                    <a:prstGeom prst="rect">
                      <a:avLst/>
                    </a:prstGeom>
                    <a:noFill/>
                    <a:ln w="9525">
                      <a:noFill/>
                      <a:miter lim="800000"/>
                      <a:headEnd/>
                      <a:tailEnd/>
                    </a:ln>
                  </p:spPr>
                </p:pic>
                <p:sp>
                  <p:nvSpPr>
                    <p:cNvPr id="154648" name="Rectangle 8"/>
                    <p:cNvSpPr>
                      <a:spLocks noChangeArrowheads="1"/>
                    </p:cNvSpPr>
                    <p:nvPr/>
                  </p:nvSpPr>
                  <p:spPr bwMode="auto">
                    <a:xfrm>
                      <a:off x="594" y="1164"/>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4649" name="Rectangle 9"/>
                    <p:cNvSpPr>
                      <a:spLocks noChangeArrowheads="1"/>
                    </p:cNvSpPr>
                    <p:nvPr/>
                  </p:nvSpPr>
                  <p:spPr bwMode="auto">
                    <a:xfrm>
                      <a:off x="4846" y="1162"/>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4650" name="Rectangle 10"/>
                    <p:cNvSpPr>
                      <a:spLocks noChangeArrowheads="1"/>
                    </p:cNvSpPr>
                    <p:nvPr/>
                  </p:nvSpPr>
                  <p:spPr bwMode="auto">
                    <a:xfrm>
                      <a:off x="4850" y="1574"/>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4651" name="Rectangle 11"/>
                    <p:cNvSpPr>
                      <a:spLocks noChangeArrowheads="1"/>
                    </p:cNvSpPr>
                    <p:nvPr/>
                  </p:nvSpPr>
                  <p:spPr bwMode="auto">
                    <a:xfrm>
                      <a:off x="4848" y="2040"/>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sp>
                  <p:nvSpPr>
                    <p:cNvPr id="154652" name="Rectangle 12"/>
                    <p:cNvSpPr>
                      <a:spLocks noChangeArrowheads="1"/>
                    </p:cNvSpPr>
                    <p:nvPr/>
                  </p:nvSpPr>
                  <p:spPr bwMode="auto">
                    <a:xfrm>
                      <a:off x="4862" y="2432"/>
                      <a:ext cx="246" cy="24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sp>
                <p:nvSpPr>
                  <p:cNvPr id="154646" name="Rectangle 13"/>
                  <p:cNvSpPr>
                    <a:spLocks noChangeArrowheads="1"/>
                  </p:cNvSpPr>
                  <p:nvPr/>
                </p:nvSpPr>
                <p:spPr bwMode="auto">
                  <a:xfrm>
                    <a:off x="4368" y="1302"/>
                    <a:ext cx="84" cy="108"/>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sp>
              <p:nvSpPr>
                <p:cNvPr id="154644" name="Rectangle 14"/>
                <p:cNvSpPr>
                  <a:spLocks noChangeArrowheads="1"/>
                </p:cNvSpPr>
                <p:nvPr/>
              </p:nvSpPr>
              <p:spPr bwMode="auto">
                <a:xfrm>
                  <a:off x="2256" y="2730"/>
                  <a:ext cx="234" cy="216"/>
                </a:xfrm>
                <a:prstGeom prst="rect">
                  <a:avLst/>
                </a:prstGeom>
                <a:solidFill>
                  <a:schemeClr val="bg1"/>
                </a:solidFill>
                <a:ln w="28575">
                  <a:noFill/>
                  <a:miter lim="800000"/>
                  <a:headEnd/>
                  <a:tailEnd/>
                </a:ln>
              </p:spPr>
              <p:txBody>
                <a:bodyPr wrap="none" anchor="ctr">
                  <a:prstTxWarp prst="textNoShape">
                    <a:avLst/>
                  </a:prstTxWarp>
                  <a:spAutoFit/>
                </a:bodyPr>
                <a:lstStyle/>
                <a:p>
                  <a:endParaRPr lang="en-US"/>
                </a:p>
              </p:txBody>
            </p:sp>
          </p:grpSp>
          <p:grpSp>
            <p:nvGrpSpPr>
              <p:cNvPr id="154640" name="Group 15"/>
              <p:cNvGrpSpPr>
                <a:grpSpLocks/>
              </p:cNvGrpSpPr>
              <p:nvPr/>
            </p:nvGrpSpPr>
            <p:grpSpPr bwMode="auto">
              <a:xfrm>
                <a:off x="4218" y="1905"/>
                <a:ext cx="670" cy="871"/>
                <a:chOff x="3642" y="2991"/>
                <a:chExt cx="670" cy="871"/>
              </a:xfrm>
            </p:grpSpPr>
            <p:pic>
              <p:nvPicPr>
                <p:cNvPr id="154641" name="Picture 16" descr="06-11-KrebsCycle-L"/>
                <p:cNvPicPr>
                  <a:picLocks noChangeAspect="1" noChangeArrowheads="1"/>
                </p:cNvPicPr>
                <p:nvPr/>
              </p:nvPicPr>
              <p:blipFill>
                <a:blip r:embed="rId2"/>
                <a:srcRect l="79688" t="52646" r="5357" b="17616"/>
                <a:stretch>
                  <a:fillRect/>
                </a:stretch>
              </p:blipFill>
              <p:spPr bwMode="auto">
                <a:xfrm>
                  <a:off x="3642" y="2991"/>
                  <a:ext cx="670" cy="871"/>
                </a:xfrm>
                <a:prstGeom prst="rect">
                  <a:avLst/>
                </a:prstGeom>
                <a:noFill/>
                <a:ln w="9525">
                  <a:noFill/>
                  <a:miter lim="800000"/>
                  <a:headEnd/>
                  <a:tailEnd/>
                </a:ln>
              </p:spPr>
            </p:pic>
            <p:pic>
              <p:nvPicPr>
                <p:cNvPr id="154642" name="Picture 17" descr="06-11-KrebsCycle-L"/>
                <p:cNvPicPr>
                  <a:picLocks noChangeAspect="1" noChangeArrowheads="1"/>
                </p:cNvPicPr>
                <p:nvPr/>
              </p:nvPicPr>
              <p:blipFill>
                <a:blip r:embed="rId2"/>
                <a:srcRect l="48483" t="70264" r="49551" b="24991"/>
                <a:stretch>
                  <a:fillRect/>
                </a:stretch>
              </p:blipFill>
              <p:spPr bwMode="auto">
                <a:xfrm>
                  <a:off x="3780" y="3165"/>
                  <a:ext cx="88" cy="139"/>
                </a:xfrm>
                <a:prstGeom prst="rect">
                  <a:avLst/>
                </a:prstGeom>
                <a:noFill/>
                <a:ln w="9525">
                  <a:noFill/>
                  <a:miter lim="800000"/>
                  <a:headEnd/>
                  <a:tailEnd/>
                </a:ln>
              </p:spPr>
            </p:pic>
          </p:grpSp>
        </p:grpSp>
        <p:sp>
          <p:nvSpPr>
            <p:cNvPr id="154631" name="Text Box 18"/>
            <p:cNvSpPr txBox="1">
              <a:spLocks noChangeArrowheads="1"/>
            </p:cNvSpPr>
            <p:nvPr/>
          </p:nvSpPr>
          <p:spPr bwMode="auto">
            <a:xfrm>
              <a:off x="716" y="1156"/>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4632" name="Text Box 19"/>
            <p:cNvSpPr txBox="1">
              <a:spLocks noChangeArrowheads="1"/>
            </p:cNvSpPr>
            <p:nvPr/>
          </p:nvSpPr>
          <p:spPr bwMode="auto">
            <a:xfrm>
              <a:off x="852" y="1574"/>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4633" name="Text Box 20"/>
            <p:cNvSpPr txBox="1">
              <a:spLocks noChangeArrowheads="1"/>
            </p:cNvSpPr>
            <p:nvPr/>
          </p:nvSpPr>
          <p:spPr bwMode="auto">
            <a:xfrm>
              <a:off x="4218" y="1574"/>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4634" name="Text Box 21"/>
            <p:cNvSpPr txBox="1">
              <a:spLocks noChangeArrowheads="1"/>
            </p:cNvSpPr>
            <p:nvPr/>
          </p:nvSpPr>
          <p:spPr bwMode="auto">
            <a:xfrm>
              <a:off x="1050" y="2450"/>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sp>
          <p:nvSpPr>
            <p:cNvPr id="154635" name="Text Box 22"/>
            <p:cNvSpPr txBox="1">
              <a:spLocks noChangeArrowheads="1"/>
            </p:cNvSpPr>
            <p:nvPr/>
          </p:nvSpPr>
          <p:spPr bwMode="auto">
            <a:xfrm>
              <a:off x="1056" y="2042"/>
              <a:ext cx="122" cy="231"/>
            </a:xfrm>
            <a:prstGeom prst="rect">
              <a:avLst/>
            </a:prstGeom>
            <a:solidFill>
              <a:schemeClr val="bg1"/>
            </a:solidFill>
            <a:ln w="28575">
              <a:noFill/>
              <a:miter lim="800000"/>
              <a:headEnd/>
              <a:tailEnd/>
            </a:ln>
          </p:spPr>
          <p:txBody>
            <a:bodyPr>
              <a:prstTxWarp prst="textNoShape">
                <a:avLst/>
              </a:prstTxWarp>
              <a:spAutoFit/>
            </a:bodyPr>
            <a:lstStyle/>
            <a:p>
              <a:pPr algn="l"/>
              <a:r>
                <a:rPr lang="en-NZ" sz="1800" b="1">
                  <a:latin typeface="Arial Narrow" pitchFamily="-65" charset="0"/>
                </a:rPr>
                <a:t>6</a:t>
              </a:r>
              <a:endParaRPr lang="en-US" sz="1800" b="1">
                <a:latin typeface="Arial Narrow" pitchFamily="-65" charset="0"/>
              </a:endParaRPr>
            </a:p>
          </p:txBody>
        </p:sp>
        <p:sp>
          <p:nvSpPr>
            <p:cNvPr id="154636" name="Text Box 23"/>
            <p:cNvSpPr txBox="1">
              <a:spLocks noChangeArrowheads="1"/>
            </p:cNvSpPr>
            <p:nvPr/>
          </p:nvSpPr>
          <p:spPr bwMode="auto">
            <a:xfrm>
              <a:off x="4320" y="1232"/>
              <a:ext cx="158"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4</a:t>
              </a:r>
              <a:endParaRPr lang="en-US" sz="1800" b="1">
                <a:latin typeface="Arial Narrow" pitchFamily="-65" charset="0"/>
              </a:endParaRPr>
            </a:p>
          </p:txBody>
        </p:sp>
        <p:sp>
          <p:nvSpPr>
            <p:cNvPr id="154637" name="Text Box 24"/>
            <p:cNvSpPr txBox="1">
              <a:spLocks noChangeArrowheads="1"/>
            </p:cNvSpPr>
            <p:nvPr/>
          </p:nvSpPr>
          <p:spPr bwMode="auto">
            <a:xfrm>
              <a:off x="4128" y="2018"/>
              <a:ext cx="122"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6</a:t>
              </a:r>
              <a:endParaRPr lang="en-US" sz="1800" b="1">
                <a:latin typeface="Arial Narrow" pitchFamily="-65" charset="0"/>
              </a:endParaRPr>
            </a:p>
          </p:txBody>
        </p:sp>
        <p:sp>
          <p:nvSpPr>
            <p:cNvPr id="154638" name="Text Box 25"/>
            <p:cNvSpPr txBox="1">
              <a:spLocks noChangeArrowheads="1"/>
            </p:cNvSpPr>
            <p:nvPr/>
          </p:nvSpPr>
          <p:spPr bwMode="auto">
            <a:xfrm>
              <a:off x="4122" y="2438"/>
              <a:ext cx="122" cy="231"/>
            </a:xfrm>
            <a:prstGeom prst="rect">
              <a:avLst/>
            </a:prstGeom>
            <a:noFill/>
            <a:ln w="28575">
              <a:noFill/>
              <a:miter lim="800000"/>
              <a:headEnd/>
              <a:tailEnd/>
            </a:ln>
          </p:spPr>
          <p:txBody>
            <a:bodyPr>
              <a:prstTxWarp prst="textNoShape">
                <a:avLst/>
              </a:prstTxWarp>
              <a:spAutoFit/>
            </a:bodyPr>
            <a:lstStyle/>
            <a:p>
              <a:pPr algn="l"/>
              <a:r>
                <a:rPr lang="en-NZ" sz="1800" b="1">
                  <a:latin typeface="Arial Narrow" pitchFamily="-65" charset="0"/>
                </a:rPr>
                <a:t>2</a:t>
              </a:r>
              <a:endParaRPr lang="en-US" sz="1800" b="1">
                <a:latin typeface="Arial Narrow" pitchFamily="-65" charset="0"/>
              </a:endParaRPr>
            </a:p>
          </p:txBody>
        </p:sp>
      </p:grpSp>
      <p:sp>
        <p:nvSpPr>
          <p:cNvPr id="154627" name="Rectangle 26"/>
          <p:cNvSpPr>
            <a:spLocks noGrp="1" noChangeArrowheads="1"/>
          </p:cNvSpPr>
          <p:nvPr>
            <p:ph type="title"/>
          </p:nvPr>
        </p:nvSpPr>
        <p:spPr/>
        <p:txBody>
          <a:bodyPr/>
          <a:lstStyle/>
          <a:p>
            <a:pPr eaLnBrk="1" hangingPunct="1"/>
            <a:r>
              <a:rPr lang="en-US"/>
              <a:t>The Krebs cycle continued</a:t>
            </a:r>
          </a:p>
        </p:txBody>
      </p:sp>
      <p:sp>
        <p:nvSpPr>
          <p:cNvPr id="154628" name="Text Box 27"/>
          <p:cNvSpPr txBox="1">
            <a:spLocks noChangeArrowheads="1"/>
          </p:cNvSpPr>
          <p:nvPr/>
        </p:nvSpPr>
        <p:spPr bwMode="auto">
          <a:xfrm>
            <a:off x="288925" y="635000"/>
            <a:ext cx="2905125" cy="427038"/>
          </a:xfrm>
          <a:prstGeom prst="rect">
            <a:avLst/>
          </a:prstGeom>
          <a:noFill/>
          <a:ln w="28575">
            <a:noFill/>
            <a:miter lim="800000"/>
            <a:headEnd/>
            <a:tailEnd/>
          </a:ln>
        </p:spPr>
        <p:txBody>
          <a:bodyPr wrap="none">
            <a:prstTxWarp prst="textNoShape">
              <a:avLst/>
            </a:prstTxWarp>
            <a:spAutoFit/>
          </a:bodyPr>
          <a:lstStyle/>
          <a:p>
            <a:pPr algn="l"/>
            <a:r>
              <a:rPr lang="en-NZ" sz="2200" i="1"/>
              <a:t>per glucose molecule:</a:t>
            </a:r>
            <a:endParaRPr lang="en-US" sz="2200" i="1"/>
          </a:p>
        </p:txBody>
      </p:sp>
      <p:sp>
        <p:nvSpPr>
          <p:cNvPr id="924700" name="Rectangle 28"/>
          <p:cNvSpPr>
            <a:spLocks noChangeArrowheads="1"/>
          </p:cNvSpPr>
          <p:nvPr/>
        </p:nvSpPr>
        <p:spPr bwMode="auto">
          <a:xfrm>
            <a:off x="730250" y="5314950"/>
            <a:ext cx="7807325" cy="850900"/>
          </a:xfrm>
          <a:prstGeom prst="rect">
            <a:avLst/>
          </a:prstGeom>
          <a:noFill/>
          <a:ln w="28575">
            <a:solidFill>
              <a:schemeClr val="tx1"/>
            </a:solidFill>
            <a:miter lim="800000"/>
            <a:headEnd/>
            <a:tailEnd/>
          </a:ln>
        </p:spPr>
        <p:txBody>
          <a:bodyPr>
            <a:prstTxWarp prst="textNoShape">
              <a:avLst/>
            </a:prstTxWarp>
            <a:spAutoFit/>
          </a:bodyPr>
          <a:lstStyle/>
          <a:p>
            <a:pPr algn="l"/>
            <a:r>
              <a:rPr lang="en-NZ" dirty="0"/>
              <a:t>Free energy liberated (and stored in ATP, NADH and FADH</a:t>
            </a:r>
            <a:r>
              <a:rPr lang="en-NZ" baseline="-25000" dirty="0"/>
              <a:t>2</a:t>
            </a:r>
            <a:r>
              <a:rPr lang="en-NZ" dirty="0"/>
              <a:t>) per acetic acid molecule: </a:t>
            </a:r>
            <a:r>
              <a:rPr lang="en-US" dirty="0"/>
              <a:t>ΔG =</a:t>
            </a:r>
            <a:r>
              <a:rPr lang="en-US" dirty="0" smtClean="0"/>
              <a:t> −2265 </a:t>
            </a:r>
            <a:r>
              <a:rPr lang="en-US" dirty="0"/>
              <a:t>kJ/mol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00"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t>Review</a:t>
            </a:r>
          </a:p>
        </p:txBody>
      </p:sp>
      <p:sp>
        <p:nvSpPr>
          <p:cNvPr id="519171" name="Text Box 3"/>
          <p:cNvSpPr txBox="1">
            <a:spLocks noChangeArrowheads="1"/>
          </p:cNvSpPr>
          <p:nvPr/>
        </p:nvSpPr>
        <p:spPr bwMode="auto">
          <a:xfrm>
            <a:off x="285750" y="796925"/>
            <a:ext cx="8623300" cy="4729163"/>
          </a:xfrm>
          <a:prstGeom prst="rect">
            <a:avLst/>
          </a:prstGeom>
          <a:noFill/>
          <a:ln w="28575">
            <a:noFill/>
            <a:miter lim="800000"/>
            <a:headEnd/>
            <a:tailEnd/>
          </a:ln>
        </p:spPr>
        <p:txBody>
          <a:bodyPr>
            <a:prstTxWarp prst="textNoShape">
              <a:avLst/>
            </a:prstTxWarp>
            <a:spAutoFit/>
          </a:bodyPr>
          <a:lstStyle/>
          <a:p>
            <a:pPr algn="l">
              <a:spcBef>
                <a:spcPct val="50000"/>
              </a:spcBef>
            </a:pPr>
            <a:r>
              <a:rPr lang="en-US"/>
              <a:t>We have covered the first two stages of cellular respiration – the carbon atoms of glucose are now completely oxidised and some ATP has been produced. Most of the energy, however, remains in the electrons passed to the energy carriers NAD</a:t>
            </a:r>
            <a:r>
              <a:rPr lang="en-US" baseline="30000"/>
              <a:t>+</a:t>
            </a:r>
            <a:r>
              <a:rPr lang="en-US"/>
              <a:t> and FAD. </a:t>
            </a:r>
          </a:p>
          <a:p>
            <a:pPr algn="l">
              <a:spcBef>
                <a:spcPct val="50000"/>
              </a:spcBef>
            </a:pPr>
            <a:r>
              <a:rPr lang="en-US"/>
              <a:t>The process is </a:t>
            </a:r>
            <a:br>
              <a:rPr lang="en-US"/>
            </a:br>
            <a:r>
              <a:rPr lang="en-US"/>
              <a:t>is completed by the </a:t>
            </a:r>
            <a:br>
              <a:rPr lang="en-US"/>
            </a:br>
            <a:r>
              <a:rPr lang="en-US"/>
              <a:t>ELECTRON </a:t>
            </a:r>
            <a:br>
              <a:rPr lang="en-US"/>
            </a:br>
            <a:r>
              <a:rPr lang="en-US"/>
              <a:t>TRANSPORT</a:t>
            </a:r>
            <a:br>
              <a:rPr lang="en-US"/>
            </a:br>
            <a:r>
              <a:rPr lang="en-US"/>
              <a:t>CHAIN in the inner </a:t>
            </a:r>
            <a:br>
              <a:rPr lang="en-US"/>
            </a:br>
            <a:r>
              <a:rPr lang="en-US"/>
              <a:t>membrane of the  </a:t>
            </a:r>
            <a:br>
              <a:rPr lang="en-US"/>
            </a:br>
            <a:r>
              <a:rPr lang="en-US"/>
              <a:t>mitochondria.</a:t>
            </a:r>
          </a:p>
        </p:txBody>
      </p:sp>
      <p:pic>
        <p:nvPicPr>
          <p:cNvPr id="519172" name="Picture 4" descr="06-07-CellRespiration-L"/>
          <p:cNvPicPr>
            <a:picLocks noChangeAspect="1" noChangeArrowheads="1"/>
          </p:cNvPicPr>
          <p:nvPr/>
        </p:nvPicPr>
        <p:blipFill>
          <a:blip r:embed="rId2"/>
          <a:srcRect/>
          <a:stretch>
            <a:fillRect/>
          </a:stretch>
        </p:blipFill>
        <p:spPr bwMode="auto">
          <a:xfrm>
            <a:off x="3027363" y="2462213"/>
            <a:ext cx="5800725" cy="4041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6674" name="Group 25"/>
          <p:cNvGrpSpPr>
            <a:grpSpLocks/>
          </p:cNvGrpSpPr>
          <p:nvPr/>
        </p:nvGrpSpPr>
        <p:grpSpPr bwMode="auto">
          <a:xfrm>
            <a:off x="695325" y="3144838"/>
            <a:ext cx="5491163" cy="3271837"/>
            <a:chOff x="798" y="1987"/>
            <a:chExt cx="3459" cy="2061"/>
          </a:xfrm>
        </p:grpSpPr>
        <p:grpSp>
          <p:nvGrpSpPr>
            <p:cNvPr id="156678" name="Group 9"/>
            <p:cNvGrpSpPr>
              <a:grpSpLocks/>
            </p:cNvGrpSpPr>
            <p:nvPr/>
          </p:nvGrpSpPr>
          <p:grpSpPr bwMode="auto">
            <a:xfrm>
              <a:off x="798" y="1987"/>
              <a:ext cx="3459" cy="2061"/>
              <a:chOff x="1260" y="1675"/>
              <a:chExt cx="3459" cy="2061"/>
            </a:xfrm>
          </p:grpSpPr>
          <p:grpSp>
            <p:nvGrpSpPr>
              <p:cNvPr id="156682" name="Group 7"/>
              <p:cNvGrpSpPr>
                <a:grpSpLocks/>
              </p:cNvGrpSpPr>
              <p:nvPr/>
            </p:nvGrpSpPr>
            <p:grpSpPr bwMode="auto">
              <a:xfrm>
                <a:off x="1260" y="1675"/>
                <a:ext cx="3459" cy="2061"/>
                <a:chOff x="894" y="1885"/>
                <a:chExt cx="3459" cy="2061"/>
              </a:xfrm>
            </p:grpSpPr>
            <p:pic>
              <p:nvPicPr>
                <p:cNvPr id="156684" name="Picture 5" descr="06-12-ElectronTransport-L"/>
                <p:cNvPicPr>
                  <a:picLocks noChangeArrowheads="1"/>
                </p:cNvPicPr>
                <p:nvPr/>
              </p:nvPicPr>
              <p:blipFill>
                <a:blip r:embed="rId2"/>
                <a:srcRect r="18283" b="20880"/>
                <a:stretch>
                  <a:fillRect/>
                </a:stretch>
              </p:blipFill>
              <p:spPr bwMode="auto">
                <a:xfrm>
                  <a:off x="894" y="1885"/>
                  <a:ext cx="3459" cy="2061"/>
                </a:xfrm>
                <a:prstGeom prst="rect">
                  <a:avLst/>
                </a:prstGeom>
                <a:noFill/>
                <a:ln w="9525">
                  <a:noFill/>
                  <a:miter lim="800000"/>
                  <a:headEnd/>
                  <a:tailEnd/>
                </a:ln>
              </p:spPr>
            </p:pic>
            <p:pic>
              <p:nvPicPr>
                <p:cNvPr id="156685" name="Picture 6" descr="06-12-ElectronTransport-L"/>
                <p:cNvPicPr>
                  <a:picLocks noChangeArrowheads="1"/>
                </p:cNvPicPr>
                <p:nvPr/>
              </p:nvPicPr>
              <p:blipFill>
                <a:blip r:embed="rId2"/>
                <a:srcRect l="69739" t="69331" r="22820" b="20880"/>
                <a:stretch>
                  <a:fillRect/>
                </a:stretch>
              </p:blipFill>
              <p:spPr bwMode="auto">
                <a:xfrm>
                  <a:off x="4032" y="3667"/>
                  <a:ext cx="315" cy="255"/>
                </a:xfrm>
                <a:prstGeom prst="rect">
                  <a:avLst/>
                </a:prstGeom>
                <a:noFill/>
                <a:ln w="9525">
                  <a:noFill/>
                  <a:miter lim="800000"/>
                  <a:headEnd/>
                  <a:tailEnd/>
                </a:ln>
              </p:spPr>
            </p:pic>
          </p:grpSp>
          <p:pic>
            <p:nvPicPr>
              <p:cNvPr id="156683" name="Picture 4" descr="06-12-ElectronTransport-L"/>
              <p:cNvPicPr>
                <a:picLocks noChangeArrowheads="1"/>
              </p:cNvPicPr>
              <p:nvPr/>
            </p:nvPicPr>
            <p:blipFill>
              <a:blip r:embed="rId2"/>
              <a:srcRect l="10347" t="4837" r="70587" b="92744"/>
              <a:stretch>
                <a:fillRect/>
              </a:stretch>
            </p:blipFill>
            <p:spPr bwMode="auto">
              <a:xfrm>
                <a:off x="3908" y="1929"/>
                <a:ext cx="807" cy="63"/>
              </a:xfrm>
              <a:prstGeom prst="rect">
                <a:avLst/>
              </a:prstGeom>
              <a:noFill/>
              <a:ln w="9525">
                <a:noFill/>
                <a:miter lim="800000"/>
                <a:headEnd/>
                <a:tailEnd/>
              </a:ln>
            </p:spPr>
          </p:pic>
        </p:grpSp>
        <p:pic>
          <p:nvPicPr>
            <p:cNvPr id="156679" name="Picture 21" descr="06-12-ElectronTransport-L"/>
            <p:cNvPicPr>
              <a:picLocks noChangeAspect="1" noChangeArrowheads="1"/>
            </p:cNvPicPr>
            <p:nvPr/>
          </p:nvPicPr>
          <p:blipFill>
            <a:blip r:embed="rId2"/>
            <a:srcRect l="2411" t="3456" r="91730" b="90784"/>
            <a:stretch>
              <a:fillRect/>
            </a:stretch>
          </p:blipFill>
          <p:spPr bwMode="auto">
            <a:xfrm>
              <a:off x="2608" y="2495"/>
              <a:ext cx="224" cy="135"/>
            </a:xfrm>
            <a:prstGeom prst="rect">
              <a:avLst/>
            </a:prstGeom>
            <a:noFill/>
            <a:ln w="9525">
              <a:noFill/>
              <a:miter lim="800000"/>
              <a:headEnd/>
              <a:tailEnd/>
            </a:ln>
          </p:spPr>
        </p:pic>
        <p:pic>
          <p:nvPicPr>
            <p:cNvPr id="156680" name="Picture 22" descr="06-12-ElectronTransport-L"/>
            <p:cNvPicPr>
              <a:picLocks noChangeAspect="1" noChangeArrowheads="1"/>
            </p:cNvPicPr>
            <p:nvPr/>
          </p:nvPicPr>
          <p:blipFill>
            <a:blip r:embed="rId2"/>
            <a:srcRect l="5672" t="73503" r="88469" b="20699"/>
            <a:stretch>
              <a:fillRect/>
            </a:stretch>
          </p:blipFill>
          <p:spPr bwMode="auto">
            <a:xfrm>
              <a:off x="1388" y="3639"/>
              <a:ext cx="248" cy="151"/>
            </a:xfrm>
            <a:prstGeom prst="rect">
              <a:avLst/>
            </a:prstGeom>
            <a:noFill/>
            <a:ln w="9525">
              <a:noFill/>
              <a:miter lim="800000"/>
              <a:headEnd/>
              <a:tailEnd/>
            </a:ln>
          </p:spPr>
        </p:pic>
        <p:pic>
          <p:nvPicPr>
            <p:cNvPr id="156681" name="Picture 24" descr="06-12-ElectronTransport-L"/>
            <p:cNvPicPr>
              <a:picLocks noChangeAspect="1" noChangeArrowheads="1"/>
            </p:cNvPicPr>
            <p:nvPr/>
          </p:nvPicPr>
          <p:blipFill>
            <a:blip r:embed="rId2"/>
            <a:srcRect l="5672" t="73503" r="88469" b="20699"/>
            <a:stretch>
              <a:fillRect/>
            </a:stretch>
          </p:blipFill>
          <p:spPr bwMode="auto">
            <a:xfrm>
              <a:off x="3432" y="3607"/>
              <a:ext cx="248" cy="151"/>
            </a:xfrm>
            <a:prstGeom prst="rect">
              <a:avLst/>
            </a:prstGeom>
            <a:noFill/>
            <a:ln w="9525">
              <a:noFill/>
              <a:miter lim="800000"/>
              <a:headEnd/>
              <a:tailEnd/>
            </a:ln>
          </p:spPr>
        </p:pic>
      </p:grpSp>
      <p:sp>
        <p:nvSpPr>
          <p:cNvPr id="156675" name="Rectangle 2"/>
          <p:cNvSpPr>
            <a:spLocks noGrp="1" noChangeArrowheads="1"/>
          </p:cNvSpPr>
          <p:nvPr>
            <p:ph type="title"/>
          </p:nvPr>
        </p:nvSpPr>
        <p:spPr/>
        <p:txBody>
          <a:bodyPr/>
          <a:lstStyle/>
          <a:p>
            <a:pPr eaLnBrk="1" hangingPunct="1"/>
            <a:r>
              <a:rPr lang="en-US"/>
              <a:t>Electron transport</a:t>
            </a:r>
          </a:p>
        </p:txBody>
      </p:sp>
      <p:sp>
        <p:nvSpPr>
          <p:cNvPr id="522243" name="Rectangle 3"/>
          <p:cNvSpPr>
            <a:spLocks noGrp="1" noChangeArrowheads="1"/>
          </p:cNvSpPr>
          <p:nvPr>
            <p:ph type="body" idx="1"/>
          </p:nvPr>
        </p:nvSpPr>
        <p:spPr>
          <a:xfrm>
            <a:off x="304800" y="701675"/>
            <a:ext cx="8534400" cy="2587625"/>
          </a:xfrm>
        </p:spPr>
        <p:txBody>
          <a:bodyPr/>
          <a:lstStyle/>
          <a:p>
            <a:pPr marL="0" indent="0" eaLnBrk="1" hangingPunct="1">
              <a:spcBef>
                <a:spcPct val="30000"/>
              </a:spcBef>
              <a:spcAft>
                <a:spcPct val="15000"/>
              </a:spcAft>
              <a:buFont typeface="Times New Roman" pitchFamily="-65" charset="0"/>
              <a:buNone/>
            </a:pPr>
            <a:r>
              <a:rPr lang="en-US" sz="2200"/>
              <a:t>The high energy electrons carried in NADH and FADH</a:t>
            </a:r>
            <a:r>
              <a:rPr lang="en-US" sz="2200" baseline="-25000"/>
              <a:t>2</a:t>
            </a:r>
            <a:r>
              <a:rPr lang="en-US" sz="2200"/>
              <a:t> are passed from molecule to molecule in the electron transport chain in a series of redox reactions. The electrons give up small amounts of energy with each transfer.</a:t>
            </a:r>
          </a:p>
          <a:p>
            <a:pPr marL="0" indent="0" eaLnBrk="1" hangingPunct="1">
              <a:spcBef>
                <a:spcPct val="30000"/>
              </a:spcBef>
              <a:spcAft>
                <a:spcPct val="15000"/>
              </a:spcAft>
              <a:buFont typeface="Times New Roman" pitchFamily="-65" charset="0"/>
              <a:buNone/>
            </a:pPr>
            <a:r>
              <a:rPr lang="en-US" sz="2200"/>
              <a:t>The released energy is used to pump hydrogen ions across the inner mitochondrial membrane, concentrating them on the outside of the membrane.</a:t>
            </a:r>
          </a:p>
        </p:txBody>
      </p:sp>
      <p:sp>
        <p:nvSpPr>
          <p:cNvPr id="522266" name="Rectangle 26"/>
          <p:cNvSpPr>
            <a:spLocks noChangeArrowheads="1"/>
          </p:cNvSpPr>
          <p:nvPr/>
        </p:nvSpPr>
        <p:spPr bwMode="auto">
          <a:xfrm>
            <a:off x="6353175" y="3282950"/>
            <a:ext cx="2581275" cy="3106738"/>
          </a:xfrm>
          <a:prstGeom prst="rect">
            <a:avLst/>
          </a:prstGeom>
          <a:noFill/>
          <a:ln w="28575">
            <a:noFill/>
            <a:miter lim="800000"/>
            <a:headEnd/>
            <a:tailEnd/>
          </a:ln>
        </p:spPr>
        <p:txBody>
          <a:bodyPr>
            <a:prstTxWarp prst="textNoShape">
              <a:avLst/>
            </a:prstTxWarp>
            <a:spAutoFit/>
          </a:bodyPr>
          <a:lstStyle/>
          <a:p>
            <a:pPr algn="l">
              <a:spcBef>
                <a:spcPct val="50000"/>
              </a:spcBef>
            </a:pPr>
            <a:r>
              <a:rPr lang="en-US" sz="2200"/>
              <a:t>Finally, electrons are accepted by oxygen at the end of the electron transport chain. The oxygen combines with hydrogen ions to form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t>Electron transport continued</a:t>
            </a:r>
          </a:p>
        </p:txBody>
      </p:sp>
      <p:grpSp>
        <p:nvGrpSpPr>
          <p:cNvPr id="2" name="Group 4"/>
          <p:cNvGrpSpPr>
            <a:grpSpLocks/>
          </p:cNvGrpSpPr>
          <p:nvPr/>
        </p:nvGrpSpPr>
        <p:grpSpPr bwMode="auto">
          <a:xfrm>
            <a:off x="688975" y="3148013"/>
            <a:ext cx="6718300" cy="3348037"/>
            <a:chOff x="1358" y="1983"/>
            <a:chExt cx="4232" cy="2109"/>
          </a:xfrm>
        </p:grpSpPr>
        <p:pic>
          <p:nvPicPr>
            <p:cNvPr id="157710" name="Picture 5" descr="06-12-ElectronTransport-L"/>
            <p:cNvPicPr>
              <a:picLocks noChangeAspect="1" noChangeArrowheads="1"/>
            </p:cNvPicPr>
            <p:nvPr/>
          </p:nvPicPr>
          <p:blipFill>
            <a:blip r:embed="rId2"/>
            <a:srcRect b="19124"/>
            <a:stretch>
              <a:fillRect/>
            </a:stretch>
          </p:blipFill>
          <p:spPr bwMode="auto">
            <a:xfrm>
              <a:off x="1358" y="1983"/>
              <a:ext cx="4232" cy="2106"/>
            </a:xfrm>
            <a:prstGeom prst="rect">
              <a:avLst/>
            </a:prstGeom>
            <a:noFill/>
            <a:ln w="9525">
              <a:noFill/>
              <a:miter lim="800000"/>
              <a:headEnd/>
              <a:tailEnd/>
            </a:ln>
          </p:spPr>
        </p:pic>
        <p:pic>
          <p:nvPicPr>
            <p:cNvPr id="157711" name="Picture 6" descr="06-12-ElectronTransport-L"/>
            <p:cNvPicPr>
              <a:picLocks noChangeAspect="1" noChangeArrowheads="1"/>
            </p:cNvPicPr>
            <p:nvPr/>
          </p:nvPicPr>
          <p:blipFill>
            <a:blip r:embed="rId2"/>
            <a:srcRect l="2411" t="3456" r="91730" b="90784"/>
            <a:stretch>
              <a:fillRect/>
            </a:stretch>
          </p:blipFill>
          <p:spPr bwMode="auto">
            <a:xfrm>
              <a:off x="4776" y="2527"/>
              <a:ext cx="248" cy="150"/>
            </a:xfrm>
            <a:prstGeom prst="rect">
              <a:avLst/>
            </a:prstGeom>
            <a:noFill/>
            <a:ln w="9525">
              <a:noFill/>
              <a:miter lim="800000"/>
              <a:headEnd/>
              <a:tailEnd/>
            </a:ln>
          </p:spPr>
        </p:pic>
        <p:pic>
          <p:nvPicPr>
            <p:cNvPr id="157712" name="Picture 7" descr="06-12-ElectronTransport-L"/>
            <p:cNvPicPr>
              <a:picLocks noChangeAspect="1" noChangeArrowheads="1"/>
            </p:cNvPicPr>
            <p:nvPr/>
          </p:nvPicPr>
          <p:blipFill>
            <a:blip r:embed="rId2"/>
            <a:srcRect l="5672" t="73503" r="88469" b="20699"/>
            <a:stretch>
              <a:fillRect/>
            </a:stretch>
          </p:blipFill>
          <p:spPr bwMode="auto">
            <a:xfrm>
              <a:off x="4954" y="3959"/>
              <a:ext cx="248" cy="133"/>
            </a:xfrm>
            <a:prstGeom prst="rect">
              <a:avLst/>
            </a:prstGeom>
            <a:noFill/>
            <a:ln w="9525">
              <a:noFill/>
              <a:miter lim="800000"/>
              <a:headEnd/>
              <a:tailEnd/>
            </a:ln>
          </p:spPr>
        </p:pic>
        <p:pic>
          <p:nvPicPr>
            <p:cNvPr id="157713" name="Picture 8" descr="06-12-ElectronTransport-L"/>
            <p:cNvPicPr>
              <a:picLocks noChangeAspect="1" noChangeArrowheads="1"/>
            </p:cNvPicPr>
            <p:nvPr/>
          </p:nvPicPr>
          <p:blipFill>
            <a:blip r:embed="rId2"/>
            <a:srcRect l="2411" t="3456" r="91730" b="90784"/>
            <a:stretch>
              <a:fillRect/>
            </a:stretch>
          </p:blipFill>
          <p:spPr bwMode="auto">
            <a:xfrm>
              <a:off x="3166" y="2489"/>
              <a:ext cx="224" cy="135"/>
            </a:xfrm>
            <a:prstGeom prst="rect">
              <a:avLst/>
            </a:prstGeom>
            <a:noFill/>
            <a:ln w="9525">
              <a:noFill/>
              <a:miter lim="800000"/>
              <a:headEnd/>
              <a:tailEnd/>
            </a:ln>
          </p:spPr>
        </p:pic>
        <p:pic>
          <p:nvPicPr>
            <p:cNvPr id="157714" name="Picture 9" descr="06-12-ElectronTransport-L"/>
            <p:cNvPicPr>
              <a:picLocks noChangeAspect="1" noChangeArrowheads="1"/>
            </p:cNvPicPr>
            <p:nvPr/>
          </p:nvPicPr>
          <p:blipFill>
            <a:blip r:embed="rId2"/>
            <a:srcRect l="5672" t="73503" r="88469" b="20699"/>
            <a:stretch>
              <a:fillRect/>
            </a:stretch>
          </p:blipFill>
          <p:spPr bwMode="auto">
            <a:xfrm>
              <a:off x="1940" y="3627"/>
              <a:ext cx="248" cy="151"/>
            </a:xfrm>
            <a:prstGeom prst="rect">
              <a:avLst/>
            </a:prstGeom>
            <a:noFill/>
            <a:ln w="9525">
              <a:noFill/>
              <a:miter lim="800000"/>
              <a:headEnd/>
              <a:tailEnd/>
            </a:ln>
          </p:spPr>
        </p:pic>
        <p:pic>
          <p:nvPicPr>
            <p:cNvPr id="157715" name="Picture 10" descr="06-12-ElectronTransport-L"/>
            <p:cNvPicPr>
              <a:picLocks noChangeAspect="1" noChangeArrowheads="1"/>
            </p:cNvPicPr>
            <p:nvPr/>
          </p:nvPicPr>
          <p:blipFill>
            <a:blip r:embed="rId2"/>
            <a:srcRect l="5672" t="73503" r="88469" b="20699"/>
            <a:stretch>
              <a:fillRect/>
            </a:stretch>
          </p:blipFill>
          <p:spPr bwMode="auto">
            <a:xfrm>
              <a:off x="4040" y="3597"/>
              <a:ext cx="248" cy="151"/>
            </a:xfrm>
            <a:prstGeom prst="rect">
              <a:avLst/>
            </a:prstGeom>
            <a:noFill/>
            <a:ln w="9525">
              <a:noFill/>
              <a:miter lim="800000"/>
              <a:headEnd/>
              <a:tailEnd/>
            </a:ln>
          </p:spPr>
        </p:pic>
      </p:grpSp>
      <p:sp>
        <p:nvSpPr>
          <p:cNvPr id="752652" name="Rectangle 12"/>
          <p:cNvSpPr>
            <a:spLocks noChangeArrowheads="1"/>
          </p:cNvSpPr>
          <p:nvPr/>
        </p:nvSpPr>
        <p:spPr bwMode="auto">
          <a:xfrm>
            <a:off x="215900" y="715963"/>
            <a:ext cx="8634413" cy="2411412"/>
          </a:xfrm>
          <a:prstGeom prst="rect">
            <a:avLst/>
          </a:prstGeom>
          <a:noFill/>
          <a:ln w="28575">
            <a:noFill/>
            <a:miter lim="800000"/>
            <a:headEnd/>
            <a:tailEnd/>
          </a:ln>
        </p:spPr>
        <p:txBody>
          <a:bodyPr>
            <a:prstTxWarp prst="textNoShape">
              <a:avLst/>
            </a:prstTxWarp>
            <a:spAutoFit/>
          </a:bodyPr>
          <a:lstStyle/>
          <a:p>
            <a:pPr algn="l"/>
            <a:r>
              <a:rPr lang="en-US" sz="2200"/>
              <a:t>Potential energy stored in the hydrogen ion gradient is released when the hydrogen ions re-enter the mitochondria through the enzyme complex called ATP SYNTHASE. ATP SYNTHASE uses the energy of the hydrogen ion gradient to generate ATP from ADP.</a:t>
            </a:r>
          </a:p>
          <a:p>
            <a:pPr algn="l">
              <a:spcBef>
                <a:spcPct val="20000"/>
              </a:spcBef>
              <a:spcAft>
                <a:spcPct val="10000"/>
              </a:spcAft>
            </a:pPr>
            <a:r>
              <a:rPr lang="en-NZ"/>
              <a:t>	Input: 10 NADH, 2 FADH</a:t>
            </a:r>
            <a:r>
              <a:rPr lang="en-NZ" baseline="-25000"/>
              <a:t>2</a:t>
            </a:r>
          </a:p>
          <a:p>
            <a:pPr algn="l">
              <a:spcBef>
                <a:spcPct val="20000"/>
              </a:spcBef>
              <a:spcAft>
                <a:spcPct val="10000"/>
              </a:spcAft>
            </a:pPr>
            <a:r>
              <a:rPr lang="en-NZ"/>
              <a:t>	Output: </a:t>
            </a:r>
            <a:r>
              <a:rPr lang="en-NZ" i="1"/>
              <a:t>approx.</a:t>
            </a:r>
            <a:r>
              <a:rPr lang="en-NZ"/>
              <a:t> 34 ATP</a:t>
            </a:r>
            <a:endParaRPr lang="en-US" sz="2200"/>
          </a:p>
        </p:txBody>
      </p:sp>
      <p:grpSp>
        <p:nvGrpSpPr>
          <p:cNvPr id="157701" name="Group 15"/>
          <p:cNvGrpSpPr>
            <a:grpSpLocks/>
          </p:cNvGrpSpPr>
          <p:nvPr/>
        </p:nvGrpSpPr>
        <p:grpSpPr bwMode="auto">
          <a:xfrm>
            <a:off x="695325" y="3144838"/>
            <a:ext cx="5491163" cy="3271837"/>
            <a:chOff x="798" y="1987"/>
            <a:chExt cx="3459" cy="2061"/>
          </a:xfrm>
        </p:grpSpPr>
        <p:grpSp>
          <p:nvGrpSpPr>
            <p:cNvPr id="157702" name="Group 16"/>
            <p:cNvGrpSpPr>
              <a:grpSpLocks/>
            </p:cNvGrpSpPr>
            <p:nvPr/>
          </p:nvGrpSpPr>
          <p:grpSpPr bwMode="auto">
            <a:xfrm>
              <a:off x="798" y="1987"/>
              <a:ext cx="3459" cy="2061"/>
              <a:chOff x="1260" y="1675"/>
              <a:chExt cx="3459" cy="2061"/>
            </a:xfrm>
          </p:grpSpPr>
          <p:grpSp>
            <p:nvGrpSpPr>
              <p:cNvPr id="157706" name="Group 17"/>
              <p:cNvGrpSpPr>
                <a:grpSpLocks/>
              </p:cNvGrpSpPr>
              <p:nvPr/>
            </p:nvGrpSpPr>
            <p:grpSpPr bwMode="auto">
              <a:xfrm>
                <a:off x="1260" y="1675"/>
                <a:ext cx="3459" cy="2061"/>
                <a:chOff x="894" y="1885"/>
                <a:chExt cx="3459" cy="2061"/>
              </a:xfrm>
            </p:grpSpPr>
            <p:pic>
              <p:nvPicPr>
                <p:cNvPr id="157708" name="Picture 18" descr="06-12-ElectronTransport-L"/>
                <p:cNvPicPr>
                  <a:picLocks noChangeArrowheads="1"/>
                </p:cNvPicPr>
                <p:nvPr/>
              </p:nvPicPr>
              <p:blipFill>
                <a:blip r:embed="rId2"/>
                <a:srcRect r="18283" b="20880"/>
                <a:stretch>
                  <a:fillRect/>
                </a:stretch>
              </p:blipFill>
              <p:spPr bwMode="auto">
                <a:xfrm>
                  <a:off x="894" y="1885"/>
                  <a:ext cx="3459" cy="2061"/>
                </a:xfrm>
                <a:prstGeom prst="rect">
                  <a:avLst/>
                </a:prstGeom>
                <a:noFill/>
                <a:ln w="9525">
                  <a:noFill/>
                  <a:miter lim="800000"/>
                  <a:headEnd/>
                  <a:tailEnd/>
                </a:ln>
              </p:spPr>
            </p:pic>
            <p:pic>
              <p:nvPicPr>
                <p:cNvPr id="157709" name="Picture 19" descr="06-12-ElectronTransport-L"/>
                <p:cNvPicPr>
                  <a:picLocks noChangeArrowheads="1"/>
                </p:cNvPicPr>
                <p:nvPr/>
              </p:nvPicPr>
              <p:blipFill>
                <a:blip r:embed="rId2"/>
                <a:srcRect l="69739" t="69331" r="22820" b="20880"/>
                <a:stretch>
                  <a:fillRect/>
                </a:stretch>
              </p:blipFill>
              <p:spPr bwMode="auto">
                <a:xfrm>
                  <a:off x="4032" y="3667"/>
                  <a:ext cx="315" cy="255"/>
                </a:xfrm>
                <a:prstGeom prst="rect">
                  <a:avLst/>
                </a:prstGeom>
                <a:noFill/>
                <a:ln w="9525">
                  <a:noFill/>
                  <a:miter lim="800000"/>
                  <a:headEnd/>
                  <a:tailEnd/>
                </a:ln>
              </p:spPr>
            </p:pic>
          </p:grpSp>
          <p:pic>
            <p:nvPicPr>
              <p:cNvPr id="157707" name="Picture 20" descr="06-12-ElectronTransport-L"/>
              <p:cNvPicPr>
                <a:picLocks noChangeArrowheads="1"/>
              </p:cNvPicPr>
              <p:nvPr/>
            </p:nvPicPr>
            <p:blipFill>
              <a:blip r:embed="rId2"/>
              <a:srcRect l="10347" t="4837" r="70587" b="92744"/>
              <a:stretch>
                <a:fillRect/>
              </a:stretch>
            </p:blipFill>
            <p:spPr bwMode="auto">
              <a:xfrm>
                <a:off x="3908" y="1929"/>
                <a:ext cx="807" cy="63"/>
              </a:xfrm>
              <a:prstGeom prst="rect">
                <a:avLst/>
              </a:prstGeom>
              <a:noFill/>
              <a:ln w="9525">
                <a:noFill/>
                <a:miter lim="800000"/>
                <a:headEnd/>
                <a:tailEnd/>
              </a:ln>
            </p:spPr>
          </p:pic>
        </p:grpSp>
        <p:pic>
          <p:nvPicPr>
            <p:cNvPr id="157703" name="Picture 21" descr="06-12-ElectronTransport-L"/>
            <p:cNvPicPr>
              <a:picLocks noChangeAspect="1" noChangeArrowheads="1"/>
            </p:cNvPicPr>
            <p:nvPr/>
          </p:nvPicPr>
          <p:blipFill>
            <a:blip r:embed="rId2"/>
            <a:srcRect l="2411" t="3456" r="91730" b="90784"/>
            <a:stretch>
              <a:fillRect/>
            </a:stretch>
          </p:blipFill>
          <p:spPr bwMode="auto">
            <a:xfrm>
              <a:off x="2608" y="2495"/>
              <a:ext cx="224" cy="135"/>
            </a:xfrm>
            <a:prstGeom prst="rect">
              <a:avLst/>
            </a:prstGeom>
            <a:noFill/>
            <a:ln w="9525">
              <a:noFill/>
              <a:miter lim="800000"/>
              <a:headEnd/>
              <a:tailEnd/>
            </a:ln>
          </p:spPr>
        </p:pic>
        <p:pic>
          <p:nvPicPr>
            <p:cNvPr id="157704" name="Picture 22" descr="06-12-ElectronTransport-L"/>
            <p:cNvPicPr>
              <a:picLocks noChangeAspect="1" noChangeArrowheads="1"/>
            </p:cNvPicPr>
            <p:nvPr/>
          </p:nvPicPr>
          <p:blipFill>
            <a:blip r:embed="rId2"/>
            <a:srcRect l="5672" t="73503" r="88469" b="20699"/>
            <a:stretch>
              <a:fillRect/>
            </a:stretch>
          </p:blipFill>
          <p:spPr bwMode="auto">
            <a:xfrm>
              <a:off x="1388" y="3639"/>
              <a:ext cx="248" cy="151"/>
            </a:xfrm>
            <a:prstGeom prst="rect">
              <a:avLst/>
            </a:prstGeom>
            <a:noFill/>
            <a:ln w="9525">
              <a:noFill/>
              <a:miter lim="800000"/>
              <a:headEnd/>
              <a:tailEnd/>
            </a:ln>
          </p:spPr>
        </p:pic>
        <p:pic>
          <p:nvPicPr>
            <p:cNvPr id="157705" name="Picture 23" descr="06-12-ElectronTransport-L"/>
            <p:cNvPicPr>
              <a:picLocks noChangeAspect="1" noChangeArrowheads="1"/>
            </p:cNvPicPr>
            <p:nvPr/>
          </p:nvPicPr>
          <p:blipFill>
            <a:blip r:embed="rId2"/>
            <a:srcRect l="5672" t="73503" r="88469" b="20699"/>
            <a:stretch>
              <a:fillRect/>
            </a:stretch>
          </p:blipFill>
          <p:spPr bwMode="auto">
            <a:xfrm>
              <a:off x="3432" y="3607"/>
              <a:ext cx="248" cy="15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2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26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86799" y="68263"/>
            <a:ext cx="8148637" cy="515937"/>
          </a:xfrm>
        </p:spPr>
        <p:txBody>
          <a:bodyPr/>
          <a:lstStyle/>
          <a:p>
            <a:pPr eaLnBrk="1" hangingPunct="1"/>
            <a:r>
              <a:rPr lang="cy-GB" dirty="0" smtClean="0"/>
              <a:t>Calculation of energy to fly (mechanical)</a:t>
            </a:r>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t>Summary of ATP production</a:t>
            </a:r>
          </a:p>
        </p:txBody>
      </p:sp>
      <p:pic>
        <p:nvPicPr>
          <p:cNvPr id="159747" name="Picture 3" descr="06-14-CellRespiration-L"/>
          <p:cNvPicPr>
            <a:picLocks noChangeArrowheads="1"/>
          </p:cNvPicPr>
          <p:nvPr/>
        </p:nvPicPr>
        <p:blipFill>
          <a:blip r:embed="rId2"/>
          <a:srcRect b="5775"/>
          <a:stretch>
            <a:fillRect/>
          </a:stretch>
        </p:blipFill>
        <p:spPr bwMode="auto">
          <a:xfrm>
            <a:off x="300038" y="728663"/>
            <a:ext cx="8643937" cy="4506912"/>
          </a:xfrm>
          <a:prstGeom prst="rect">
            <a:avLst/>
          </a:prstGeom>
          <a:noFill/>
          <a:ln w="9525">
            <a:noFill/>
            <a:miter lim="800000"/>
            <a:headEnd/>
            <a:tailEnd/>
          </a:ln>
        </p:spPr>
      </p:pic>
      <p:sp>
        <p:nvSpPr>
          <p:cNvPr id="526341" name="Text Box 5"/>
          <p:cNvSpPr txBox="1">
            <a:spLocks noChangeArrowheads="1"/>
          </p:cNvSpPr>
          <p:nvPr/>
        </p:nvSpPr>
        <p:spPr bwMode="auto">
          <a:xfrm>
            <a:off x="1524000" y="5438775"/>
            <a:ext cx="6286500" cy="850900"/>
          </a:xfrm>
          <a:prstGeom prst="rect">
            <a:avLst/>
          </a:prstGeom>
          <a:noFill/>
          <a:ln w="28575">
            <a:solidFill>
              <a:schemeClr val="tx1"/>
            </a:solidFill>
            <a:miter lim="800000"/>
            <a:headEnd/>
            <a:tailEnd/>
          </a:ln>
        </p:spPr>
        <p:txBody>
          <a:bodyPr>
            <a:prstTxWarp prst="textNoShape">
              <a:avLst/>
            </a:prstTxWarp>
            <a:spAutoFit/>
          </a:bodyPr>
          <a:lstStyle/>
          <a:p>
            <a:pPr>
              <a:spcBef>
                <a:spcPct val="50000"/>
              </a:spcBef>
            </a:pPr>
            <a:r>
              <a:rPr lang="en-US">
                <a:solidFill>
                  <a:srgbClr val="C5031A"/>
                </a:solidFill>
              </a:rPr>
              <a:t>One cell can have 1000 – 2000 mitochondria producing many energy-rich ATP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1"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NZ"/>
              <a:t>Cellular efficiency</a:t>
            </a:r>
            <a:endParaRPr lang="en-US"/>
          </a:p>
        </p:txBody>
      </p:sp>
      <p:sp>
        <p:nvSpPr>
          <p:cNvPr id="674819" name="Rectangle 3"/>
          <p:cNvSpPr>
            <a:spLocks noGrp="1" noChangeArrowheads="1"/>
          </p:cNvSpPr>
          <p:nvPr>
            <p:ph type="body" idx="1"/>
          </p:nvPr>
        </p:nvSpPr>
        <p:spPr>
          <a:xfrm>
            <a:off x="304800" y="685800"/>
            <a:ext cx="8534400" cy="5913927"/>
          </a:xfrm>
        </p:spPr>
        <p:txBody>
          <a:bodyPr/>
          <a:lstStyle/>
          <a:p>
            <a:pPr eaLnBrk="1" hangingPunct="1">
              <a:spcBef>
                <a:spcPct val="25000"/>
              </a:spcBef>
              <a:spcAft>
                <a:spcPct val="10000"/>
              </a:spcAft>
            </a:pPr>
            <a:r>
              <a:rPr lang="en-NZ" sz="2000" dirty="0">
                <a:ea typeface="Arial" pitchFamily="-65" charset="0"/>
                <a:cs typeface="Arial" pitchFamily="-65" charset="0"/>
                <a:sym typeface="Symbol" pitchFamily="-65" charset="2"/>
              </a:rPr>
              <a:t>Efficiency is a measure of the useful work done as a fraction of the energy input.</a:t>
            </a:r>
          </a:p>
          <a:p>
            <a:pPr eaLnBrk="1" hangingPunct="1">
              <a:spcBef>
                <a:spcPct val="25000"/>
              </a:spcBef>
              <a:spcAft>
                <a:spcPct val="10000"/>
              </a:spcAft>
            </a:pPr>
            <a:r>
              <a:rPr lang="en-NZ" sz="2000" dirty="0">
                <a:ea typeface="Arial" pitchFamily="-65" charset="0"/>
                <a:cs typeface="Arial" pitchFamily="-65" charset="0"/>
                <a:sym typeface="Symbol" pitchFamily="-65" charset="2"/>
              </a:rPr>
              <a:t>The engine of a motor car is 10-20% efficient</a:t>
            </a:r>
          </a:p>
          <a:p>
            <a:pPr eaLnBrk="1" hangingPunct="1"/>
            <a:r>
              <a:rPr lang="en-NZ" sz="2000" dirty="0"/>
              <a:t>We can estimate the efficiency of the cell just as we can estimate the efficiency of an engine</a:t>
            </a:r>
          </a:p>
          <a:p>
            <a:pPr eaLnBrk="1" hangingPunct="1"/>
            <a:r>
              <a:rPr lang="en-NZ" sz="2000" dirty="0"/>
              <a:t>The free energy available from glucose is ΔG =</a:t>
            </a:r>
            <a:r>
              <a:rPr lang="en-NZ" sz="2000" dirty="0" smtClean="0"/>
              <a:t> −2862 </a:t>
            </a:r>
            <a:r>
              <a:rPr lang="en-NZ" sz="2000" dirty="0"/>
              <a:t>kJ/mol under standard conditions</a:t>
            </a:r>
          </a:p>
          <a:p>
            <a:pPr eaLnBrk="1" hangingPunct="1"/>
            <a:r>
              <a:rPr lang="en-NZ" sz="2000" dirty="0"/>
              <a:t>In respiration 38 ATP molecules are synthesised for each glucose molecule</a:t>
            </a:r>
          </a:p>
          <a:p>
            <a:pPr lvl="1" eaLnBrk="1" hangingPunct="1">
              <a:spcBef>
                <a:spcPct val="25000"/>
              </a:spcBef>
              <a:spcAft>
                <a:spcPct val="10000"/>
              </a:spcAft>
              <a:buFont typeface="Times New Roman" pitchFamily="-65" charset="0"/>
              <a:buNone/>
            </a:pPr>
            <a:r>
              <a:rPr lang="en-NZ" sz="1800" dirty="0"/>
              <a:t>C</a:t>
            </a:r>
            <a:r>
              <a:rPr lang="en-NZ" sz="1800" baseline="-25000" dirty="0"/>
              <a:t>6</a:t>
            </a:r>
            <a:r>
              <a:rPr lang="en-NZ" sz="1800" dirty="0"/>
              <a:t>H</a:t>
            </a:r>
            <a:r>
              <a:rPr lang="en-NZ" sz="1800" baseline="-25000" dirty="0"/>
              <a:t>12</a:t>
            </a:r>
            <a:r>
              <a:rPr lang="en-NZ" sz="1800" dirty="0"/>
              <a:t>O</a:t>
            </a:r>
            <a:r>
              <a:rPr lang="en-NZ" sz="1800" baseline="-25000" dirty="0"/>
              <a:t>6</a:t>
            </a:r>
            <a:r>
              <a:rPr lang="en-NZ" sz="1800" dirty="0"/>
              <a:t> + 6O</a:t>
            </a:r>
            <a:r>
              <a:rPr lang="en-NZ" sz="1800" baseline="-25000" dirty="0"/>
              <a:t>2</a:t>
            </a:r>
            <a:r>
              <a:rPr lang="en-NZ" sz="1800" dirty="0"/>
              <a:t> + 38 ADP + 38 P </a:t>
            </a:r>
            <a:r>
              <a:rPr lang="en-NZ" sz="1800" dirty="0">
                <a:ea typeface="Arial" pitchFamily="-65" charset="0"/>
                <a:cs typeface="Arial" pitchFamily="-65" charset="0"/>
              </a:rPr>
              <a:t>→ 6CO</a:t>
            </a:r>
            <a:r>
              <a:rPr lang="en-NZ" sz="1800" baseline="-25000" dirty="0">
                <a:ea typeface="Arial" pitchFamily="-65" charset="0"/>
                <a:cs typeface="Arial" pitchFamily="-65" charset="0"/>
              </a:rPr>
              <a:t>2</a:t>
            </a:r>
            <a:r>
              <a:rPr lang="en-NZ" sz="1800" dirty="0">
                <a:ea typeface="Arial" pitchFamily="-65" charset="0"/>
                <a:cs typeface="Arial" pitchFamily="-65" charset="0"/>
              </a:rPr>
              <a:t> + 6H</a:t>
            </a:r>
            <a:r>
              <a:rPr lang="en-NZ" sz="1800" baseline="-25000" dirty="0">
                <a:ea typeface="Arial" pitchFamily="-65" charset="0"/>
                <a:cs typeface="Arial" pitchFamily="-65" charset="0"/>
              </a:rPr>
              <a:t>2</a:t>
            </a:r>
            <a:r>
              <a:rPr lang="en-NZ" sz="1800" dirty="0">
                <a:ea typeface="Arial" pitchFamily="-65" charset="0"/>
                <a:cs typeface="Arial" pitchFamily="-65" charset="0"/>
              </a:rPr>
              <a:t>O + 38 ATP</a:t>
            </a:r>
          </a:p>
          <a:p>
            <a:pPr eaLnBrk="1" hangingPunct="1">
              <a:spcBef>
                <a:spcPct val="25000"/>
              </a:spcBef>
              <a:spcAft>
                <a:spcPct val="10000"/>
              </a:spcAft>
            </a:pPr>
            <a:r>
              <a:rPr lang="en-NZ" sz="2000" dirty="0">
                <a:ea typeface="Arial" pitchFamily="-65" charset="0"/>
                <a:cs typeface="Arial" pitchFamily="-65" charset="0"/>
              </a:rPr>
              <a:t>Under standard conditions, each ATP can contribute </a:t>
            </a:r>
            <a:r>
              <a:rPr lang="el-GR" sz="1800" dirty="0">
                <a:ea typeface="Arial" pitchFamily="-65" charset="0"/>
                <a:cs typeface="Arial" pitchFamily="-65" charset="0"/>
              </a:rPr>
              <a:t>Δ</a:t>
            </a:r>
            <a:r>
              <a:rPr lang="en-NZ" sz="1800" dirty="0">
                <a:ea typeface="Arial" pitchFamily="-65" charset="0"/>
                <a:cs typeface="Arial" pitchFamily="-65" charset="0"/>
              </a:rPr>
              <a:t>G</a:t>
            </a:r>
            <a:r>
              <a:rPr lang="en-NZ" sz="1800" baseline="-25000" dirty="0">
                <a:ea typeface="Arial" pitchFamily="-65" charset="0"/>
                <a:cs typeface="Arial" pitchFamily="-65" charset="0"/>
              </a:rPr>
              <a:t> </a:t>
            </a:r>
            <a:r>
              <a:rPr lang="en-NZ" sz="1800" dirty="0">
                <a:ea typeface="Arial" pitchFamily="-65" charset="0"/>
                <a:cs typeface="Arial" pitchFamily="-65" charset="0"/>
              </a:rPr>
              <a:t>=</a:t>
            </a:r>
            <a:r>
              <a:rPr lang="en-NZ" sz="1800" dirty="0" smtClean="0">
                <a:ea typeface="Arial" pitchFamily="-65" charset="0"/>
                <a:cs typeface="Arial" pitchFamily="-65" charset="0"/>
              </a:rPr>
              <a:t> −29 </a:t>
            </a:r>
            <a:r>
              <a:rPr lang="en-NZ" sz="1800" dirty="0">
                <a:ea typeface="Arial" pitchFamily="-65" charset="0"/>
                <a:cs typeface="Arial" pitchFamily="-65" charset="0"/>
              </a:rPr>
              <a:t>kJ/mol </a:t>
            </a:r>
            <a:r>
              <a:rPr lang="en-NZ" sz="2000" dirty="0">
                <a:ea typeface="Arial" pitchFamily="-65" charset="0"/>
                <a:cs typeface="Arial" pitchFamily="-65" charset="0"/>
              </a:rPr>
              <a:t>to drive reactions in the cell</a:t>
            </a:r>
          </a:p>
          <a:p>
            <a:pPr eaLnBrk="1" hangingPunct="1">
              <a:spcBef>
                <a:spcPct val="25000"/>
              </a:spcBef>
              <a:spcAft>
                <a:spcPct val="10000"/>
              </a:spcAft>
            </a:pPr>
            <a:r>
              <a:rPr lang="en-NZ" sz="2000" dirty="0">
                <a:ea typeface="Arial" pitchFamily="-65" charset="0"/>
                <a:cs typeface="Arial" pitchFamily="-65" charset="0"/>
              </a:rPr>
              <a:t>The efficiency is 100</a:t>
            </a:r>
            <a:r>
              <a:rPr lang="en-NZ" sz="2000" dirty="0" smtClean="0">
                <a:ea typeface="Arial" pitchFamily="-65" charset="0"/>
                <a:cs typeface="Arial" pitchFamily="-65" charset="0"/>
              </a:rPr>
              <a:t> </a:t>
            </a:r>
            <a:r>
              <a:rPr lang="en-NZ" sz="2000" dirty="0" smtClean="0">
                <a:ea typeface="Arial" pitchFamily="-65" charset="0"/>
                <a:cs typeface="Arial" pitchFamily="-65" charset="0"/>
                <a:sym typeface="Symbol" pitchFamily="-65" charset="2"/>
              </a:rPr>
              <a:t>× </a:t>
            </a:r>
            <a:r>
              <a:rPr lang="en-NZ" sz="2000" dirty="0">
                <a:ea typeface="Arial" pitchFamily="-65" charset="0"/>
                <a:cs typeface="Arial" pitchFamily="-65" charset="0"/>
              </a:rPr>
              <a:t>(38</a:t>
            </a:r>
            <a:r>
              <a:rPr lang="en-NZ" sz="2000" dirty="0" smtClean="0">
                <a:ea typeface="Arial" pitchFamily="-65" charset="0"/>
                <a:cs typeface="Arial" pitchFamily="-65" charset="0"/>
              </a:rPr>
              <a:t> </a:t>
            </a:r>
            <a:r>
              <a:rPr lang="en-NZ" sz="2000" dirty="0" smtClean="0">
                <a:ea typeface="Arial" pitchFamily="-65" charset="0"/>
                <a:cs typeface="Arial" pitchFamily="-65" charset="0"/>
                <a:sym typeface="Symbol" pitchFamily="-65" charset="2"/>
              </a:rPr>
              <a:t>× </a:t>
            </a:r>
            <a:r>
              <a:rPr lang="en-NZ" sz="2000" dirty="0">
                <a:ea typeface="Arial" pitchFamily="-65" charset="0"/>
                <a:cs typeface="Arial" pitchFamily="-65" charset="0"/>
                <a:sym typeface="Symbol" pitchFamily="-65" charset="2"/>
              </a:rPr>
              <a:t>29) / 2862 = 38.5%</a:t>
            </a:r>
          </a:p>
          <a:p>
            <a:pPr eaLnBrk="1" hangingPunct="1">
              <a:spcBef>
                <a:spcPct val="25000"/>
              </a:spcBef>
              <a:spcAft>
                <a:spcPct val="10000"/>
              </a:spcAft>
              <a:buFont typeface="Times New Roman" pitchFamily="-65" charset="0"/>
              <a:buNone/>
            </a:pPr>
            <a:endParaRPr lang="en-NZ" sz="2000" dirty="0">
              <a:ea typeface="Arial" pitchFamily="-65" charset="0"/>
              <a:cs typeface="Arial" pitchFamily="-65" charset="0"/>
              <a:sym typeface="Symbol" pitchFamily="-65" charset="2"/>
            </a:endParaRPr>
          </a:p>
          <a:p>
            <a:pPr eaLnBrk="1" hangingPunct="1">
              <a:spcBef>
                <a:spcPct val="25000"/>
              </a:spcBef>
              <a:spcAft>
                <a:spcPct val="10000"/>
              </a:spcAft>
              <a:buFont typeface="Times New Roman" pitchFamily="-65" charset="0"/>
              <a:buNone/>
            </a:pPr>
            <a:r>
              <a:rPr lang="en-NZ" sz="2000" dirty="0">
                <a:ea typeface="Arial" pitchFamily="-65" charset="0"/>
                <a:cs typeface="Arial" pitchFamily="-65" charset="0"/>
                <a:sym typeface="Symbol" pitchFamily="-65" charset="2"/>
              </a:rPr>
              <a:t> </a:t>
            </a:r>
            <a:endParaRPr lang="en-US" sz="2000" dirty="0">
              <a:ea typeface="Arial" pitchFamily="-65" charset="0"/>
              <a:cs typeface="Arial" pitchFamily="-65" charset="0"/>
              <a:sym typeface="Symbol" pitchFamily="-65"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t>Versatility of cellular respiration</a:t>
            </a:r>
          </a:p>
        </p:txBody>
      </p:sp>
      <p:sp>
        <p:nvSpPr>
          <p:cNvPr id="161795" name="Rectangle 3"/>
          <p:cNvSpPr>
            <a:spLocks noGrp="1" noChangeArrowheads="1"/>
          </p:cNvSpPr>
          <p:nvPr>
            <p:ph type="body" idx="1"/>
          </p:nvPr>
        </p:nvSpPr>
        <p:spPr>
          <a:xfrm>
            <a:off x="304800" y="685800"/>
            <a:ext cx="8534400" cy="1260475"/>
          </a:xfrm>
        </p:spPr>
        <p:txBody>
          <a:bodyPr/>
          <a:lstStyle/>
          <a:p>
            <a:pPr marL="0" indent="0" eaLnBrk="1" hangingPunct="1">
              <a:buFont typeface="Times New Roman" pitchFamily="-65" charset="0"/>
              <a:buNone/>
            </a:pPr>
            <a:r>
              <a:rPr lang="en-US"/>
              <a:t>We have concentrated on the sugar glucose as the fuel broken down in cellular respiration. However, many other types of food molecules can be used as fuel.</a:t>
            </a:r>
          </a:p>
        </p:txBody>
      </p:sp>
      <p:sp>
        <p:nvSpPr>
          <p:cNvPr id="161796" name="Text Box 4"/>
          <p:cNvSpPr txBox="1">
            <a:spLocks noChangeArrowheads="1"/>
          </p:cNvSpPr>
          <p:nvPr/>
        </p:nvSpPr>
        <p:spPr bwMode="auto">
          <a:xfrm>
            <a:off x="4279900" y="1916113"/>
            <a:ext cx="1028700" cy="457200"/>
          </a:xfrm>
          <a:prstGeom prst="rect">
            <a:avLst/>
          </a:prstGeom>
          <a:noFill/>
          <a:ln w="28575">
            <a:noFill/>
            <a:miter lim="800000"/>
            <a:headEnd/>
            <a:tailEnd/>
          </a:ln>
        </p:spPr>
        <p:txBody>
          <a:bodyPr>
            <a:prstTxWarp prst="textNoShape">
              <a:avLst/>
            </a:prstTxWarp>
            <a:spAutoFit/>
          </a:bodyPr>
          <a:lstStyle/>
          <a:p>
            <a:pPr algn="l">
              <a:spcBef>
                <a:spcPct val="50000"/>
              </a:spcBef>
            </a:pPr>
            <a:endParaRPr lang="en-US"/>
          </a:p>
        </p:txBody>
      </p:sp>
      <p:grpSp>
        <p:nvGrpSpPr>
          <p:cNvPr id="161797" name="Group 20"/>
          <p:cNvGrpSpPr>
            <a:grpSpLocks/>
          </p:cNvGrpSpPr>
          <p:nvPr/>
        </p:nvGrpSpPr>
        <p:grpSpPr bwMode="auto">
          <a:xfrm>
            <a:off x="2251075" y="1905000"/>
            <a:ext cx="6403975" cy="4572000"/>
            <a:chOff x="1418" y="1200"/>
            <a:chExt cx="4034" cy="2880"/>
          </a:xfrm>
        </p:grpSpPr>
        <p:pic>
          <p:nvPicPr>
            <p:cNvPr id="161804" name="Picture 6" descr="06-13-EnergyFromFood-NL"/>
            <p:cNvPicPr>
              <a:picLocks noChangeAspect="1" noChangeArrowheads="1"/>
            </p:cNvPicPr>
            <p:nvPr/>
          </p:nvPicPr>
          <p:blipFill>
            <a:blip r:embed="rId2"/>
            <a:srcRect/>
            <a:stretch>
              <a:fillRect/>
            </a:stretch>
          </p:blipFill>
          <p:spPr bwMode="auto">
            <a:xfrm>
              <a:off x="1418" y="1200"/>
              <a:ext cx="4034" cy="2880"/>
            </a:xfrm>
            <a:prstGeom prst="rect">
              <a:avLst/>
            </a:prstGeom>
            <a:noFill/>
            <a:ln w="9525">
              <a:noFill/>
              <a:miter lim="800000"/>
              <a:headEnd/>
              <a:tailEnd/>
            </a:ln>
          </p:spPr>
        </p:pic>
        <p:sp>
          <p:nvSpPr>
            <p:cNvPr id="161805" name="Text Box 7"/>
            <p:cNvSpPr txBox="1">
              <a:spLocks noChangeArrowheads="1"/>
            </p:cNvSpPr>
            <p:nvPr/>
          </p:nvSpPr>
          <p:spPr bwMode="auto">
            <a:xfrm>
              <a:off x="2812" y="1200"/>
              <a:ext cx="544"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Food</a:t>
              </a:r>
            </a:p>
          </p:txBody>
        </p:sp>
        <p:sp>
          <p:nvSpPr>
            <p:cNvPr id="161806" name="Text Box 8"/>
            <p:cNvSpPr txBox="1">
              <a:spLocks noChangeArrowheads="1"/>
            </p:cNvSpPr>
            <p:nvPr/>
          </p:nvSpPr>
          <p:spPr bwMode="auto">
            <a:xfrm>
              <a:off x="2200" y="2424"/>
              <a:ext cx="672"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Glycerol</a:t>
              </a:r>
            </a:p>
          </p:txBody>
        </p:sp>
        <p:sp>
          <p:nvSpPr>
            <p:cNvPr id="161807" name="Text Box 9"/>
            <p:cNvSpPr txBox="1">
              <a:spLocks noChangeArrowheads="1"/>
            </p:cNvSpPr>
            <p:nvPr/>
          </p:nvSpPr>
          <p:spPr bwMode="auto">
            <a:xfrm>
              <a:off x="2752" y="2424"/>
              <a:ext cx="880"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Fatty acids</a:t>
              </a:r>
            </a:p>
          </p:txBody>
        </p:sp>
        <p:sp>
          <p:nvSpPr>
            <p:cNvPr id="161808" name="Text Box 10"/>
            <p:cNvSpPr txBox="1">
              <a:spLocks noChangeArrowheads="1"/>
            </p:cNvSpPr>
            <p:nvPr/>
          </p:nvSpPr>
          <p:spPr bwMode="auto">
            <a:xfrm>
              <a:off x="1682" y="2416"/>
              <a:ext cx="648"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Sugars</a:t>
              </a:r>
            </a:p>
          </p:txBody>
        </p:sp>
        <p:sp>
          <p:nvSpPr>
            <p:cNvPr id="161809" name="Text Box 11"/>
            <p:cNvSpPr txBox="1">
              <a:spLocks noChangeArrowheads="1"/>
            </p:cNvSpPr>
            <p:nvPr/>
          </p:nvSpPr>
          <p:spPr bwMode="auto">
            <a:xfrm>
              <a:off x="3676" y="1808"/>
              <a:ext cx="720"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Proteins</a:t>
              </a:r>
            </a:p>
          </p:txBody>
        </p:sp>
        <p:sp>
          <p:nvSpPr>
            <p:cNvPr id="161810" name="Text Box 12"/>
            <p:cNvSpPr txBox="1">
              <a:spLocks noChangeArrowheads="1"/>
            </p:cNvSpPr>
            <p:nvPr/>
          </p:nvSpPr>
          <p:spPr bwMode="auto">
            <a:xfrm>
              <a:off x="1618" y="3186"/>
              <a:ext cx="808"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Glycolysis</a:t>
              </a:r>
            </a:p>
          </p:txBody>
        </p:sp>
        <p:sp>
          <p:nvSpPr>
            <p:cNvPr id="161811" name="Text Box 13"/>
            <p:cNvSpPr txBox="1">
              <a:spLocks noChangeArrowheads="1"/>
            </p:cNvSpPr>
            <p:nvPr/>
          </p:nvSpPr>
          <p:spPr bwMode="auto">
            <a:xfrm>
              <a:off x="4284" y="2696"/>
              <a:ext cx="1080" cy="231"/>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Amino groups</a:t>
              </a:r>
            </a:p>
          </p:txBody>
        </p:sp>
      </p:grpSp>
      <p:sp>
        <p:nvSpPr>
          <p:cNvPr id="161798" name="Text Box 14"/>
          <p:cNvSpPr txBox="1">
            <a:spLocks noChangeArrowheads="1"/>
          </p:cNvSpPr>
          <p:nvPr/>
        </p:nvSpPr>
        <p:spPr bwMode="auto">
          <a:xfrm>
            <a:off x="2305050" y="2860675"/>
            <a:ext cx="2044700" cy="366713"/>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Polysaccharides</a:t>
            </a:r>
          </a:p>
        </p:txBody>
      </p:sp>
      <p:sp>
        <p:nvSpPr>
          <p:cNvPr id="161799" name="Text Box 15"/>
          <p:cNvSpPr txBox="1">
            <a:spLocks noChangeArrowheads="1"/>
          </p:cNvSpPr>
          <p:nvPr/>
        </p:nvSpPr>
        <p:spPr bwMode="auto">
          <a:xfrm>
            <a:off x="4508500" y="2870200"/>
            <a:ext cx="863600" cy="366713"/>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Fats</a:t>
            </a:r>
          </a:p>
        </p:txBody>
      </p:sp>
      <p:sp>
        <p:nvSpPr>
          <p:cNvPr id="161800" name="Text Box 16"/>
          <p:cNvSpPr txBox="1">
            <a:spLocks noChangeArrowheads="1"/>
          </p:cNvSpPr>
          <p:nvPr/>
        </p:nvSpPr>
        <p:spPr bwMode="auto">
          <a:xfrm>
            <a:off x="5683250" y="3848100"/>
            <a:ext cx="1435100" cy="366713"/>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Amino acids</a:t>
            </a:r>
          </a:p>
        </p:txBody>
      </p:sp>
      <p:sp>
        <p:nvSpPr>
          <p:cNvPr id="161801" name="Text Box 17"/>
          <p:cNvSpPr txBox="1">
            <a:spLocks noChangeArrowheads="1"/>
          </p:cNvSpPr>
          <p:nvPr/>
        </p:nvSpPr>
        <p:spPr bwMode="auto">
          <a:xfrm>
            <a:off x="4403725" y="5035550"/>
            <a:ext cx="1019175" cy="504825"/>
          </a:xfrm>
          <a:prstGeom prst="rect">
            <a:avLst/>
          </a:prstGeom>
          <a:noFill/>
          <a:ln w="28575">
            <a:noFill/>
            <a:miter lim="800000"/>
            <a:headEnd/>
            <a:tailEnd/>
          </a:ln>
        </p:spPr>
        <p:txBody>
          <a:bodyPr>
            <a:prstTxWarp prst="textNoShape">
              <a:avLst/>
            </a:prstTxWarp>
            <a:spAutoFit/>
          </a:bodyPr>
          <a:lstStyle/>
          <a:p>
            <a:pPr algn="l">
              <a:lnSpc>
                <a:spcPct val="75000"/>
              </a:lnSpc>
              <a:spcBef>
                <a:spcPct val="0"/>
              </a:spcBef>
              <a:spcAft>
                <a:spcPct val="0"/>
              </a:spcAft>
            </a:pPr>
            <a:r>
              <a:rPr lang="en-US" sz="1800">
                <a:latin typeface="Arial Narrow" pitchFamily="-65" charset="0"/>
              </a:rPr>
              <a:t>Acetyl-CoA</a:t>
            </a:r>
          </a:p>
        </p:txBody>
      </p:sp>
      <p:sp>
        <p:nvSpPr>
          <p:cNvPr id="161802" name="Text Box 18"/>
          <p:cNvSpPr txBox="1">
            <a:spLocks noChangeArrowheads="1"/>
          </p:cNvSpPr>
          <p:nvPr/>
        </p:nvSpPr>
        <p:spPr bwMode="auto">
          <a:xfrm>
            <a:off x="6029325" y="4959350"/>
            <a:ext cx="863600" cy="641350"/>
          </a:xfrm>
          <a:prstGeom prst="rect">
            <a:avLst/>
          </a:prstGeom>
          <a:noFill/>
          <a:ln w="28575">
            <a:noFill/>
            <a:miter lim="800000"/>
            <a:headEnd/>
            <a:tailEnd/>
          </a:ln>
        </p:spPr>
        <p:txBody>
          <a:bodyPr>
            <a:prstTxWarp prst="textNoShape">
              <a:avLst/>
            </a:prstTxWarp>
            <a:spAutoFit/>
          </a:bodyPr>
          <a:lstStyle/>
          <a:p>
            <a:pPr algn="l">
              <a:spcBef>
                <a:spcPct val="50000"/>
              </a:spcBef>
            </a:pPr>
            <a:r>
              <a:rPr lang="en-US" sz="1800">
                <a:latin typeface="Arial Narrow" pitchFamily="-65" charset="0"/>
              </a:rPr>
              <a:t>Krebs Cycle</a:t>
            </a:r>
          </a:p>
        </p:txBody>
      </p:sp>
      <p:sp>
        <p:nvSpPr>
          <p:cNvPr id="161803" name="Text Box 19"/>
          <p:cNvSpPr txBox="1">
            <a:spLocks noChangeArrowheads="1"/>
          </p:cNvSpPr>
          <p:nvPr/>
        </p:nvSpPr>
        <p:spPr bwMode="auto">
          <a:xfrm>
            <a:off x="7553325" y="5102225"/>
            <a:ext cx="1333500" cy="504825"/>
          </a:xfrm>
          <a:prstGeom prst="rect">
            <a:avLst/>
          </a:prstGeom>
          <a:noFill/>
          <a:ln w="28575">
            <a:noFill/>
            <a:miter lim="800000"/>
            <a:headEnd/>
            <a:tailEnd/>
          </a:ln>
        </p:spPr>
        <p:txBody>
          <a:bodyPr>
            <a:prstTxWarp prst="textNoShape">
              <a:avLst/>
            </a:prstTxWarp>
            <a:spAutoFit/>
          </a:bodyPr>
          <a:lstStyle/>
          <a:p>
            <a:pPr algn="l">
              <a:lnSpc>
                <a:spcPct val="75000"/>
              </a:lnSpc>
              <a:spcBef>
                <a:spcPct val="0"/>
              </a:spcBef>
              <a:spcAft>
                <a:spcPct val="0"/>
              </a:spcAft>
            </a:pPr>
            <a:r>
              <a:rPr lang="en-US" sz="1800">
                <a:latin typeface="Arial Narrow" pitchFamily="-65" charset="0"/>
              </a:rPr>
              <a:t>Electron Transport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t>Fermentation: anaerobic harvest of energy</a:t>
            </a:r>
          </a:p>
        </p:txBody>
      </p:sp>
      <p:sp>
        <p:nvSpPr>
          <p:cNvPr id="162819" name="Rectangle 3"/>
          <p:cNvSpPr>
            <a:spLocks noGrp="1" noChangeArrowheads="1"/>
          </p:cNvSpPr>
          <p:nvPr>
            <p:ph type="body" idx="1"/>
          </p:nvPr>
        </p:nvSpPr>
        <p:spPr>
          <a:xfrm>
            <a:off x="304800" y="685800"/>
            <a:ext cx="8534400" cy="1187450"/>
          </a:xfrm>
        </p:spPr>
        <p:txBody>
          <a:bodyPr/>
          <a:lstStyle/>
          <a:p>
            <a:pPr marL="0" indent="0" eaLnBrk="1" hangingPunct="1">
              <a:buFont typeface="Times New Roman" pitchFamily="-65" charset="0"/>
              <a:buNone/>
            </a:pPr>
            <a:r>
              <a:rPr lang="en-US"/>
              <a:t>ATP can be produced under conditions that are </a:t>
            </a:r>
            <a:r>
              <a:rPr lang="en-US" i="1"/>
              <a:t>anaerobic</a:t>
            </a:r>
            <a:r>
              <a:rPr lang="en-US"/>
              <a:t> (without oxygen). The anaerobic harvest of food energy is called FERMENTATION.</a:t>
            </a:r>
          </a:p>
        </p:txBody>
      </p:sp>
      <p:sp>
        <p:nvSpPr>
          <p:cNvPr id="528389" name="Rectangle 5"/>
          <p:cNvSpPr>
            <a:spLocks noChangeArrowheads="1"/>
          </p:cNvSpPr>
          <p:nvPr/>
        </p:nvSpPr>
        <p:spPr bwMode="auto">
          <a:xfrm>
            <a:off x="304800" y="1905000"/>
            <a:ext cx="8534400" cy="1562100"/>
          </a:xfrm>
          <a:prstGeom prst="rect">
            <a:avLst/>
          </a:prstGeom>
          <a:noFill/>
          <a:ln w="9525">
            <a:noFill/>
            <a:miter lim="800000"/>
            <a:headEnd/>
            <a:tailEnd/>
          </a:ln>
        </p:spPr>
        <p:txBody>
          <a:bodyPr>
            <a:prstTxWarp prst="textNoShape">
              <a:avLst/>
            </a:prstTxWarp>
            <a:spAutoFit/>
          </a:bodyPr>
          <a:lstStyle/>
          <a:p>
            <a:pPr marL="355600" indent="-355600" algn="l">
              <a:spcBef>
                <a:spcPct val="30000"/>
              </a:spcBef>
              <a:spcAft>
                <a:spcPct val="0"/>
              </a:spcAft>
            </a:pPr>
            <a:r>
              <a:rPr lang="en-US"/>
              <a:t>How does this work?</a:t>
            </a:r>
          </a:p>
          <a:p>
            <a:pPr marL="355600" indent="-355600" algn="l">
              <a:spcBef>
                <a:spcPct val="30000"/>
              </a:spcBef>
              <a:spcAft>
                <a:spcPct val="0"/>
              </a:spcAft>
              <a:buFont typeface="Times New Roman" pitchFamily="-65" charset="0"/>
              <a:buChar char="•"/>
            </a:pPr>
            <a:r>
              <a:rPr lang="en-US" sz="2200"/>
              <a:t>Glycolysis can still occur to produce ATP as it does not require oxygen. This means that 2 ATPs can be generated for every glucose molecule.</a:t>
            </a:r>
          </a:p>
        </p:txBody>
      </p:sp>
      <p:sp>
        <p:nvSpPr>
          <p:cNvPr id="528390" name="Text Box 6"/>
          <p:cNvSpPr txBox="1">
            <a:spLocks noChangeArrowheads="1"/>
          </p:cNvSpPr>
          <p:nvPr/>
        </p:nvSpPr>
        <p:spPr bwMode="auto">
          <a:xfrm>
            <a:off x="295275" y="3530600"/>
            <a:ext cx="8623300" cy="762000"/>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sz="2200" dirty="0"/>
              <a:t> 2 </a:t>
            </a:r>
            <a:r>
              <a:rPr lang="en-US" sz="2200" dirty="0" err="1"/>
              <a:t>ATPs</a:t>
            </a:r>
            <a:r>
              <a:rPr lang="en-US" sz="2200" dirty="0"/>
              <a:t> versus 38 </a:t>
            </a:r>
            <a:r>
              <a:rPr lang="en-US" sz="2200" dirty="0" err="1" smtClean="0"/>
              <a:t>ATPs</a:t>
            </a:r>
            <a:r>
              <a:rPr lang="en-US" sz="2200" dirty="0" smtClean="0"/>
              <a:t> </a:t>
            </a:r>
            <a:r>
              <a:rPr lang="en-US" sz="2200" dirty="0"/>
              <a:t>for aerobic respiration = aerobic much more efficient.</a:t>
            </a:r>
          </a:p>
        </p:txBody>
      </p:sp>
      <p:sp>
        <p:nvSpPr>
          <p:cNvPr id="528391" name="Text Box 7"/>
          <p:cNvSpPr txBox="1">
            <a:spLocks noChangeArrowheads="1"/>
          </p:cNvSpPr>
          <p:nvPr/>
        </p:nvSpPr>
        <p:spPr bwMode="auto">
          <a:xfrm>
            <a:off x="285750" y="4327525"/>
            <a:ext cx="8623300" cy="1431925"/>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sz="2200"/>
              <a:t>Problem: NAD</a:t>
            </a:r>
            <a:r>
              <a:rPr lang="en-US" sz="2200" baseline="30000"/>
              <a:t>+</a:t>
            </a:r>
            <a:r>
              <a:rPr lang="en-US" sz="2200"/>
              <a:t> accepts electrons in aerobic glycolysis to form NADH. The NADH unloads the electrons down the electron transport chain to oxygen and is recycled as NAD</a:t>
            </a:r>
            <a:r>
              <a:rPr lang="en-US" sz="2200" baseline="30000"/>
              <a:t>+</a:t>
            </a:r>
            <a:r>
              <a:rPr lang="en-US" sz="2200"/>
              <a:t>. However, there is no oxygen present in anaerobic respiration.</a:t>
            </a:r>
          </a:p>
        </p:txBody>
      </p:sp>
      <p:sp>
        <p:nvSpPr>
          <p:cNvPr id="528392" name="Text Box 8"/>
          <p:cNvSpPr txBox="1">
            <a:spLocks noChangeArrowheads="1"/>
          </p:cNvSpPr>
          <p:nvPr/>
        </p:nvSpPr>
        <p:spPr bwMode="auto">
          <a:xfrm>
            <a:off x="292100" y="5762625"/>
            <a:ext cx="8623300" cy="427038"/>
          </a:xfrm>
          <a:prstGeom prst="rect">
            <a:avLst/>
          </a:prstGeom>
          <a:noFill/>
          <a:ln w="28575">
            <a:noFill/>
            <a:miter lim="800000"/>
            <a:headEnd/>
            <a:tailEnd/>
          </a:ln>
        </p:spPr>
        <p:txBody>
          <a:bodyPr>
            <a:prstTxWarp prst="textNoShape">
              <a:avLst/>
            </a:prstTxWarp>
            <a:spAutoFit/>
          </a:bodyPr>
          <a:lstStyle/>
          <a:p>
            <a:pPr marL="355600" indent="-355600" algn="l">
              <a:buFont typeface="Times New Roman" pitchFamily="-65" charset="0"/>
              <a:buChar char="•"/>
            </a:pPr>
            <a:r>
              <a:rPr lang="en-US" sz="2200"/>
              <a:t>Solution: NADH reduces the pyruvic acid to form lactic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3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0" grpId="0"/>
      <p:bldP spid="528391" grpId="0"/>
      <p:bldP spid="528392" grpId="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04800" y="76200"/>
            <a:ext cx="8534400" cy="515526"/>
          </a:xfrm>
        </p:spPr>
        <p:txBody>
          <a:bodyPr/>
          <a:lstStyle/>
          <a:p>
            <a:pPr eaLnBrk="1" hangingPunct="1"/>
            <a:r>
              <a:rPr lang="en-US" dirty="0" smtClean="0"/>
              <a:t>Lactic acid fermentation</a:t>
            </a:r>
            <a:endParaRPr lang="en-US" dirty="0"/>
          </a:p>
        </p:txBody>
      </p:sp>
      <p:pic>
        <p:nvPicPr>
          <p:cNvPr id="530435" name="Picture 3" descr="06-15-Fermentation-L"/>
          <p:cNvPicPr>
            <a:picLocks noChangeAspect="1" noChangeArrowheads="1"/>
          </p:cNvPicPr>
          <p:nvPr/>
        </p:nvPicPr>
        <p:blipFill>
          <a:blip r:embed="rId3"/>
          <a:srcRect b="59247"/>
          <a:stretch>
            <a:fillRect/>
          </a:stretch>
        </p:blipFill>
        <p:spPr bwMode="auto">
          <a:xfrm>
            <a:off x="1625600" y="2844800"/>
            <a:ext cx="6127750" cy="2266950"/>
          </a:xfrm>
          <a:prstGeom prst="rect">
            <a:avLst/>
          </a:prstGeom>
          <a:noFill/>
          <a:ln w="9525">
            <a:noFill/>
            <a:miter lim="800000"/>
            <a:headEnd/>
            <a:tailEnd/>
          </a:ln>
        </p:spPr>
      </p:pic>
      <p:sp>
        <p:nvSpPr>
          <p:cNvPr id="530437" name="Text Box 5"/>
          <p:cNvSpPr txBox="1">
            <a:spLocks noChangeArrowheads="1"/>
          </p:cNvSpPr>
          <p:nvPr/>
        </p:nvSpPr>
        <p:spPr bwMode="auto">
          <a:xfrm>
            <a:off x="377825" y="5435600"/>
            <a:ext cx="8337550" cy="850900"/>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a:t>The build up of LACTIC ACID causes the temporary burning sensation in the muscles after exercise.</a:t>
            </a:r>
          </a:p>
        </p:txBody>
      </p:sp>
      <p:sp>
        <p:nvSpPr>
          <p:cNvPr id="163845" name="Rectangle 6"/>
          <p:cNvSpPr>
            <a:spLocks noChangeArrowheads="1"/>
          </p:cNvSpPr>
          <p:nvPr/>
        </p:nvSpPr>
        <p:spPr bwMode="auto">
          <a:xfrm>
            <a:off x="219075" y="646113"/>
            <a:ext cx="8601075" cy="2155825"/>
          </a:xfrm>
          <a:prstGeom prst="rect">
            <a:avLst/>
          </a:prstGeom>
          <a:noFill/>
          <a:ln w="28575">
            <a:noFill/>
            <a:miter lim="800000"/>
            <a:headEnd/>
            <a:tailEnd/>
          </a:ln>
        </p:spPr>
        <p:txBody>
          <a:bodyPr>
            <a:prstTxWarp prst="textNoShape">
              <a:avLst/>
            </a:prstTxWarp>
            <a:spAutoFit/>
          </a:bodyPr>
          <a:lstStyle/>
          <a:p>
            <a:pPr algn="l"/>
            <a:r>
              <a:rPr lang="en-US"/>
              <a:t>Example One:</a:t>
            </a:r>
          </a:p>
          <a:p>
            <a:pPr algn="l"/>
            <a:r>
              <a:rPr lang="en-US"/>
              <a:t>Human muscle cells – oxygen is supplied to your muscles via the blood stream for aerobic cellular respiration to take place to make ATP. However, during exercise, the supply of oxygen can be insufficient and ATP must be made anaerobically.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0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7" grpId="0" animBg="1"/>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dirty="0"/>
              <a:t>Fermentation in micro-organisms</a:t>
            </a:r>
          </a:p>
        </p:txBody>
      </p:sp>
      <p:sp>
        <p:nvSpPr>
          <p:cNvPr id="165891" name="Rectangle 3"/>
          <p:cNvSpPr>
            <a:spLocks noGrp="1" noChangeArrowheads="1"/>
          </p:cNvSpPr>
          <p:nvPr>
            <p:ph type="body" idx="1"/>
          </p:nvPr>
        </p:nvSpPr>
        <p:spPr>
          <a:xfrm>
            <a:off x="304800" y="676275"/>
            <a:ext cx="8534400" cy="2027238"/>
          </a:xfrm>
        </p:spPr>
        <p:txBody>
          <a:bodyPr/>
          <a:lstStyle/>
          <a:p>
            <a:pPr marL="0" indent="0" eaLnBrk="1" hangingPunct="1">
              <a:spcBef>
                <a:spcPct val="30000"/>
              </a:spcBef>
              <a:spcAft>
                <a:spcPct val="0"/>
              </a:spcAft>
              <a:buFont typeface="Times New Roman" pitchFamily="-65" charset="0"/>
              <a:buNone/>
            </a:pPr>
            <a:r>
              <a:rPr lang="en-US" dirty="0"/>
              <a:t>Example Two:</a:t>
            </a:r>
          </a:p>
          <a:p>
            <a:pPr marL="0" indent="0" eaLnBrk="1" hangingPunct="1">
              <a:spcBef>
                <a:spcPct val="30000"/>
              </a:spcBef>
              <a:spcAft>
                <a:spcPct val="0"/>
              </a:spcAft>
              <a:buFont typeface="Times New Roman" pitchFamily="-65" charset="0"/>
              <a:buNone/>
            </a:pPr>
            <a:r>
              <a:rPr lang="en-US" dirty="0"/>
              <a:t>Yeast is a single-celled fungus that can perform both aerobic cellular respiration and fermentation. When there is no oxygen present, yeast will ferment sugars to produce ethanol and carbon dioxide. </a:t>
            </a:r>
          </a:p>
        </p:txBody>
      </p:sp>
      <p:pic>
        <p:nvPicPr>
          <p:cNvPr id="531460" name="Picture 4" descr="06-15-Fermentation-L"/>
          <p:cNvPicPr>
            <a:picLocks noChangeAspect="1" noChangeArrowheads="1"/>
          </p:cNvPicPr>
          <p:nvPr/>
        </p:nvPicPr>
        <p:blipFill>
          <a:blip r:embed="rId2"/>
          <a:srcRect t="51321" b="8989"/>
          <a:stretch>
            <a:fillRect/>
          </a:stretch>
        </p:blipFill>
        <p:spPr bwMode="auto">
          <a:xfrm>
            <a:off x="1498600" y="2593975"/>
            <a:ext cx="5778500" cy="2312988"/>
          </a:xfrm>
          <a:prstGeom prst="rect">
            <a:avLst/>
          </a:prstGeom>
          <a:noFill/>
          <a:ln w="9525">
            <a:noFill/>
            <a:miter lim="800000"/>
            <a:headEnd/>
            <a:tailEnd/>
          </a:ln>
        </p:spPr>
      </p:pic>
      <p:sp>
        <p:nvSpPr>
          <p:cNvPr id="531461" name="Text Box 5"/>
          <p:cNvSpPr txBox="1">
            <a:spLocks noChangeArrowheads="1"/>
          </p:cNvSpPr>
          <p:nvPr/>
        </p:nvSpPr>
        <p:spPr bwMode="auto">
          <a:xfrm>
            <a:off x="263525" y="5083175"/>
            <a:ext cx="8543925" cy="1216025"/>
          </a:xfrm>
          <a:prstGeom prst="rect">
            <a:avLst/>
          </a:prstGeom>
          <a:noFill/>
          <a:ln w="28575">
            <a:solidFill>
              <a:schemeClr val="tx1"/>
            </a:solidFill>
            <a:miter lim="800000"/>
            <a:headEnd/>
            <a:tailEnd/>
          </a:ln>
        </p:spPr>
        <p:txBody>
          <a:bodyPr>
            <a:prstTxWarp prst="textNoShape">
              <a:avLst/>
            </a:prstTxWarp>
            <a:spAutoFit/>
          </a:bodyPr>
          <a:lstStyle/>
          <a:p>
            <a:pPr algn="l">
              <a:spcBef>
                <a:spcPct val="50000"/>
              </a:spcBef>
            </a:pPr>
            <a:r>
              <a:rPr lang="en-US"/>
              <a:t>Alcoholic fermentation is used to produce beer, wine and bread. In bread making, the CO</a:t>
            </a:r>
            <a:r>
              <a:rPr lang="en-US" baseline="-25000"/>
              <a:t>2</a:t>
            </a:r>
            <a:r>
              <a:rPr lang="en-US"/>
              <a:t> gas makes the bread rise and the alcohol is evaporated off during the heating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1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1" grpId="0" animBg="1"/>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04800" y="76200"/>
            <a:ext cx="8534400" cy="515526"/>
          </a:xfrm>
        </p:spPr>
        <p:txBody>
          <a:bodyPr/>
          <a:lstStyle/>
          <a:p>
            <a:pPr eaLnBrk="1" hangingPunct="1"/>
            <a:r>
              <a:rPr lang="en-US" dirty="0" err="1" smtClean="0"/>
              <a:t>Industrialised</a:t>
            </a:r>
            <a:r>
              <a:rPr lang="en-US" dirty="0" smtClean="0"/>
              <a:t> Fermentation - Biotechnology</a:t>
            </a:r>
            <a:endParaRPr lang="en-US" dirty="0"/>
          </a:p>
        </p:txBody>
      </p:sp>
      <p:sp>
        <p:nvSpPr>
          <p:cNvPr id="8" name="Rectangle 3"/>
          <p:cNvSpPr txBox="1">
            <a:spLocks noChangeArrowheads="1"/>
          </p:cNvSpPr>
          <p:nvPr/>
        </p:nvSpPr>
        <p:spPr bwMode="auto">
          <a:xfrm>
            <a:off x="304800" y="676275"/>
            <a:ext cx="85344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30000"/>
              </a:spcBef>
              <a:spcAft>
                <a:spcPct val="0"/>
              </a:spcAft>
              <a:buClr>
                <a:srgbClr val="226E52"/>
              </a:buClr>
              <a:buSzTx/>
              <a:buFont typeface="Times New Roman" pitchFamily="-65" charset="0"/>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Examples:</a:t>
            </a:r>
          </a:p>
        </p:txBody>
      </p:sp>
      <p:sp>
        <p:nvSpPr>
          <p:cNvPr id="9" name="Rectangle 3"/>
          <p:cNvSpPr txBox="1">
            <a:spLocks noChangeArrowheads="1"/>
          </p:cNvSpPr>
          <p:nvPr/>
        </p:nvSpPr>
        <p:spPr bwMode="auto">
          <a:xfrm>
            <a:off x="298448" y="1255601"/>
            <a:ext cx="8534400" cy="4930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30000"/>
              </a:spcBef>
              <a:spcAft>
                <a:spcPct val="0"/>
              </a:spcAft>
              <a:buClr>
                <a:srgbClr val="226E52"/>
              </a:buClr>
              <a:buSzTx/>
              <a:buFont typeface="Arial"/>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Food industry – baking; brewing; yogurt, cheese making</a:t>
            </a:r>
          </a:p>
          <a:p>
            <a:pPr marL="0" marR="0" lvl="0" indent="0" algn="l" defTabSz="914400" rtl="0" eaLnBrk="1" fontAlgn="base" latinLnBrk="0" hangingPunct="1">
              <a:lnSpc>
                <a:spcPct val="100000"/>
              </a:lnSpc>
              <a:spcBef>
                <a:spcPct val="30000"/>
              </a:spcBef>
              <a:spcAft>
                <a:spcPct val="0"/>
              </a:spcAft>
              <a:buClr>
                <a:srgbClr val="226E52"/>
              </a:buClr>
              <a:buSzTx/>
              <a:buFont typeface="Arial"/>
              <a:buChar char="•"/>
              <a:tabLst/>
              <a:defRPr/>
            </a:pPr>
            <a:r>
              <a:rPr lang="en-US" kern="0" dirty="0" smtClean="0">
                <a:latin typeface="+mn-lt"/>
                <a:ea typeface="ＭＳ Ｐゴシック" pitchFamily="-65" charset="-128"/>
                <a:cs typeface="ＭＳ Ｐゴシック" pitchFamily="-65" charset="-128"/>
              </a:rPr>
              <a:t> </a:t>
            </a:r>
            <a:r>
              <a:rPr lang="en-US" kern="0" dirty="0" err="1" smtClean="0">
                <a:latin typeface="+mn-lt"/>
                <a:ea typeface="ＭＳ Ｐゴシック" pitchFamily="-65" charset="-128"/>
                <a:cs typeface="ＭＳ Ｐゴシック" pitchFamily="-65" charset="-128"/>
              </a:rPr>
              <a:t>Biofuels</a:t>
            </a:r>
            <a:r>
              <a:rPr lang="en-US" kern="0" dirty="0" smtClean="0">
                <a:latin typeface="+mn-lt"/>
                <a:ea typeface="ＭＳ Ｐゴシック" pitchFamily="-65" charset="-128"/>
                <a:cs typeface="ＭＳ Ｐゴシック" pitchFamily="-65" charset="-128"/>
              </a:rPr>
              <a:t> – </a:t>
            </a:r>
            <a:r>
              <a:rPr lang="en-US" kern="0" dirty="0" err="1" smtClean="0">
                <a:latin typeface="+mn-lt"/>
                <a:ea typeface="ＭＳ Ｐゴシック" pitchFamily="-65" charset="-128"/>
                <a:cs typeface="ＭＳ Ｐゴシック" pitchFamily="-65" charset="-128"/>
              </a:rPr>
              <a:t>bioethanol</a:t>
            </a:r>
            <a:r>
              <a:rPr lang="en-US" kern="0" dirty="0" smtClean="0">
                <a:latin typeface="+mn-lt"/>
                <a:ea typeface="ＭＳ Ｐゴシック" pitchFamily="-65" charset="-128"/>
                <a:cs typeface="ＭＳ Ｐゴシック" pitchFamily="-65" charset="-128"/>
              </a:rPr>
              <a:t> (fermenting sugars from biomass </a:t>
            </a:r>
            <a:r>
              <a:rPr lang="en-US" kern="0" dirty="0" err="1" smtClean="0">
                <a:latin typeface="+mn-lt"/>
                <a:ea typeface="ＭＳ Ｐゴシック" pitchFamily="-65" charset="-128"/>
                <a:cs typeface="ＭＳ Ｐゴシック" pitchFamily="-65" charset="-128"/>
              </a:rPr>
              <a:t>feedstocks</a:t>
            </a:r>
            <a:r>
              <a:rPr lang="en-US" kern="0" dirty="0" smtClean="0">
                <a:latin typeface="+mn-lt"/>
                <a:ea typeface="ＭＳ Ｐゴシック" pitchFamily="-65" charset="-128"/>
                <a:cs typeface="ＭＳ Ｐゴシック" pitchFamily="-65" charset="-128"/>
              </a:rPr>
              <a:t> such as cellulose)</a:t>
            </a:r>
          </a:p>
          <a:p>
            <a:pPr marL="0" marR="0" lvl="0" indent="0" algn="l" defTabSz="914400" rtl="0" eaLnBrk="1" fontAlgn="base" latinLnBrk="0" hangingPunct="1">
              <a:lnSpc>
                <a:spcPct val="100000"/>
              </a:lnSpc>
              <a:spcBef>
                <a:spcPct val="30000"/>
              </a:spcBef>
              <a:spcAft>
                <a:spcPct val="0"/>
              </a:spcAft>
              <a:buClr>
                <a:srgbClr val="226E52"/>
              </a:buClr>
              <a:buSzTx/>
              <a:buFont typeface="Arial"/>
              <a:buChar char="•"/>
              <a:tabLst/>
              <a:defRPr/>
            </a:pPr>
            <a:r>
              <a:rPr lang="en-US" kern="0" dirty="0" smtClean="0">
                <a:latin typeface="+mn-lt"/>
                <a:ea typeface="ＭＳ Ｐゴシック" pitchFamily="-65" charset="-128"/>
                <a:cs typeface="ＭＳ Ｐゴシック" pitchFamily="-65" charset="-128"/>
              </a:rPr>
              <a:t> Biotech industry – antibiotics / drugs / bioactive compounds </a:t>
            </a:r>
          </a:p>
          <a:p>
            <a:pPr marL="0" marR="0" lvl="0" indent="0" algn="l" defTabSz="914400" rtl="0" eaLnBrk="1" fontAlgn="base" latinLnBrk="0" hangingPunct="1">
              <a:lnSpc>
                <a:spcPct val="100000"/>
              </a:lnSpc>
              <a:spcBef>
                <a:spcPct val="30000"/>
              </a:spcBef>
              <a:spcAft>
                <a:spcPct val="0"/>
              </a:spcAft>
              <a:buClr>
                <a:srgbClr val="226E52"/>
              </a:buClr>
              <a:buSzTx/>
              <a:buFont typeface="Times New Roman" pitchFamily="-65" charset="0"/>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lvl="0" algn="l">
              <a:spcBef>
                <a:spcPct val="30000"/>
              </a:spcBef>
              <a:spcAft>
                <a:spcPct val="0"/>
              </a:spcAft>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Fermentation is carried</a:t>
            </a:r>
            <a:r>
              <a:rPr kumimoji="0" lang="en-US" sz="2400" b="0"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out </a:t>
            </a:r>
            <a:r>
              <a:rPr lang="en-US" kern="0" dirty="0" smtClean="0">
                <a:latin typeface="+mn-lt"/>
                <a:ea typeface="ＭＳ Ｐゴシック" pitchFamily="-65" charset="-128"/>
                <a:cs typeface="ＭＳ Ｐゴシック" pitchFamily="-65" charset="-128"/>
              </a:rPr>
              <a:t>on an industrial scale in bioreactors, using </a:t>
            </a:r>
            <a:r>
              <a:rPr kumimoji="0" lang="en-US" sz="2400" b="0"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microorganisms </a:t>
            </a:r>
            <a:r>
              <a:rPr lang="en-US" kern="0" dirty="0" smtClean="0">
                <a:latin typeface="+mn-lt"/>
                <a:ea typeface="ＭＳ Ｐゴシック" pitchFamily="-65" charset="-128"/>
                <a:cs typeface="ＭＳ Ｐゴシック" pitchFamily="-65" charset="-128"/>
              </a:rPr>
              <a:t>(yeast, bacteria, mould) maintained at optimal conditions for fermentation reactions.</a:t>
            </a:r>
          </a:p>
          <a:p>
            <a:pPr lvl="0" algn="l">
              <a:spcBef>
                <a:spcPct val="30000"/>
              </a:spcBef>
              <a:spcAft>
                <a:spcPct val="0"/>
              </a:spcAft>
              <a:buFont typeface="Arial"/>
              <a:buChar char="•"/>
            </a:pPr>
            <a:r>
              <a:rPr lang="en-US" kern="0" dirty="0" smtClean="0">
                <a:latin typeface="+mn-lt"/>
                <a:ea typeface="ＭＳ Ｐゴシック" pitchFamily="-65" charset="-128"/>
                <a:cs typeface="ＭＳ Ｐゴシック" pitchFamily="-65" charset="-128"/>
              </a:rPr>
              <a:t> temperature </a:t>
            </a:r>
          </a:p>
          <a:p>
            <a:pPr lvl="0" algn="l">
              <a:spcBef>
                <a:spcPct val="30000"/>
              </a:spcBef>
              <a:spcAft>
                <a:spcPct val="0"/>
              </a:spcAft>
              <a:buFont typeface="Arial"/>
              <a:buChar char="•"/>
            </a:pPr>
            <a:r>
              <a:rPr lang="en-US" kern="0" dirty="0" smtClean="0">
                <a:latin typeface="+mn-lt"/>
                <a:ea typeface="ＭＳ Ｐゴシック" pitchFamily="-65" charset="-128"/>
                <a:cs typeface="ＭＳ Ｐゴシック" pitchFamily="-65" charset="-128"/>
              </a:rPr>
              <a:t> pH</a:t>
            </a:r>
          </a:p>
          <a:p>
            <a:pPr lvl="0" algn="l">
              <a:spcBef>
                <a:spcPct val="30000"/>
              </a:spcBef>
              <a:spcAft>
                <a:spcPct val="0"/>
              </a:spcAft>
              <a:buFont typeface="Arial"/>
              <a:buChar char="•"/>
            </a:pPr>
            <a:r>
              <a:rPr lang="en-US" kern="0" dirty="0" smtClean="0">
                <a:latin typeface="+mn-lt"/>
                <a:ea typeface="ＭＳ Ｐゴシック" pitchFamily="-65" charset="-128"/>
                <a:cs typeface="ＭＳ Ｐゴシック" pitchFamily="-65" charset="-128"/>
              </a:rPr>
              <a:t> </a:t>
            </a:r>
            <a:r>
              <a:rPr lang="en-US" kern="0" dirty="0" err="1" smtClean="0">
                <a:latin typeface="+mn-lt"/>
                <a:ea typeface="ＭＳ Ｐゴシック" pitchFamily="-65" charset="-128"/>
                <a:cs typeface="ＭＳ Ｐゴシック" pitchFamily="-65" charset="-128"/>
              </a:rPr>
              <a:t>feedstocks</a:t>
            </a:r>
            <a:r>
              <a:rPr lang="en-US" kern="0" dirty="0" smtClean="0">
                <a:latin typeface="+mn-lt"/>
                <a:ea typeface="ＭＳ Ｐゴシック" pitchFamily="-65" charset="-128"/>
                <a:cs typeface="ＭＳ Ｐゴシック" pitchFamily="-65" charset="-128"/>
              </a:rPr>
              <a:t> / nutrient supply</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ntibiotic.jpg"/>
          <p:cNvPicPr>
            <a:picLocks noChangeAspect="1"/>
          </p:cNvPicPr>
          <p:nvPr/>
        </p:nvPicPr>
        <p:blipFill>
          <a:blip r:embed="rId2">
            <a:alphaModFix amt="52000"/>
          </a:blip>
          <a:stretch>
            <a:fillRect/>
          </a:stretch>
        </p:blipFill>
        <p:spPr>
          <a:xfrm>
            <a:off x="303057" y="699963"/>
            <a:ext cx="8413418" cy="5707934"/>
          </a:xfrm>
          <a:prstGeom prst="rect">
            <a:avLst/>
          </a:prstGeom>
        </p:spPr>
      </p:pic>
      <p:sp>
        <p:nvSpPr>
          <p:cNvPr id="2" name="Title 1"/>
          <p:cNvSpPr>
            <a:spLocks noGrp="1"/>
          </p:cNvSpPr>
          <p:nvPr>
            <p:ph type="title"/>
          </p:nvPr>
        </p:nvSpPr>
        <p:spPr>
          <a:xfrm>
            <a:off x="304800" y="76200"/>
            <a:ext cx="8534400" cy="515526"/>
          </a:xfrm>
        </p:spPr>
        <p:txBody>
          <a:bodyPr/>
          <a:lstStyle/>
          <a:p>
            <a:r>
              <a:rPr lang="en-US" dirty="0" smtClean="0"/>
              <a:t>A short history of 	</a:t>
            </a:r>
            <a:endParaRPr lang="en-US" dirty="0"/>
          </a:p>
        </p:txBody>
      </p:sp>
      <p:sp>
        <p:nvSpPr>
          <p:cNvPr id="3" name="Content Placeholder 2"/>
          <p:cNvSpPr>
            <a:spLocks noGrp="1"/>
          </p:cNvSpPr>
          <p:nvPr>
            <p:ph idx="1"/>
          </p:nvPr>
        </p:nvSpPr>
        <p:spPr>
          <a:xfrm>
            <a:off x="304800" y="685801"/>
            <a:ext cx="8534400" cy="5880850"/>
          </a:xfrm>
        </p:spPr>
        <p:txBody>
          <a:bodyPr>
            <a:normAutofit lnSpcReduction="10000"/>
          </a:bodyPr>
          <a:lstStyle/>
          <a:p>
            <a:r>
              <a:rPr lang="en-US" dirty="0" smtClean="0"/>
              <a:t>Chinese (~2500 years ago) </a:t>
            </a:r>
            <a:r>
              <a:rPr lang="en-US" dirty="0" err="1" smtClean="0"/>
              <a:t>realise</a:t>
            </a:r>
            <a:r>
              <a:rPr lang="en-US" dirty="0" smtClean="0"/>
              <a:t> that a mould on soy bean curd prevented infections occurring when applied to wounds</a:t>
            </a:r>
          </a:p>
          <a:p>
            <a:r>
              <a:rPr lang="en-US" dirty="0" smtClean="0"/>
              <a:t>Alexander Fleming (1928) notices that a strain of </a:t>
            </a:r>
            <a:r>
              <a:rPr lang="en-US" dirty="0" err="1" smtClean="0"/>
              <a:t>Penicillium</a:t>
            </a:r>
            <a:r>
              <a:rPr lang="en-US" dirty="0" smtClean="0"/>
              <a:t> mould growing (by accident) on his agar gel inhibits growth of bacteria (what he was really studying). He isolated the chemical compound from the mould that was killing the bacteria – ‘Penicillin’</a:t>
            </a:r>
          </a:p>
          <a:p>
            <a:r>
              <a:rPr lang="en-US" dirty="0" smtClean="0"/>
              <a:t>Howard Florey (1940) develops a new strain of </a:t>
            </a:r>
            <a:r>
              <a:rPr lang="en-US" dirty="0" err="1" smtClean="0"/>
              <a:t>Penicillium</a:t>
            </a:r>
            <a:r>
              <a:rPr lang="en-US" dirty="0" smtClean="0"/>
              <a:t> with high yield, </a:t>
            </a:r>
            <a:r>
              <a:rPr lang="en-US" dirty="0" err="1" smtClean="0"/>
              <a:t>industrialising</a:t>
            </a:r>
            <a:r>
              <a:rPr lang="en-US" dirty="0" smtClean="0"/>
              <a:t> Penicillin production – the birth of the biotechnology industry, and the start of widely available antibiotics.</a:t>
            </a:r>
          </a:p>
          <a:p>
            <a:r>
              <a:rPr lang="en-US" dirty="0" smtClean="0"/>
              <a:t>Nowadays microorganisms used in the biotechnology industry are genetically engineered to synthesize the desired compounds as products of fermentation.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50825" y="69850"/>
            <a:ext cx="8534400" cy="514350"/>
          </a:xfrm>
        </p:spPr>
        <p:txBody>
          <a:bodyPr/>
          <a:lstStyle/>
          <a:p>
            <a:pPr eaLnBrk="1" hangingPunct="1"/>
            <a:r>
              <a:rPr lang="cy-GB" dirty="0" smtClean="0"/>
              <a:t>Calculation of energy to cycle (biological)</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C5031A"/>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45000"/>
          </a:spcBef>
          <a:spcAft>
            <a:spcPct val="20000"/>
          </a:spcAft>
          <a:buClr>
            <a:srgbClr val="226E52"/>
          </a:buClr>
          <a:buSzTx/>
          <a:buFont typeface="Times New Roman" pitchFamily="-65" charset="0"/>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38100" cap="flat" cmpd="sng" algn="ctr">
          <a:solidFill>
            <a:srgbClr val="C5031A"/>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45000"/>
          </a:spcBef>
          <a:spcAft>
            <a:spcPct val="20000"/>
          </a:spcAft>
          <a:buClr>
            <a:srgbClr val="226E52"/>
          </a:buClr>
          <a:buSzTx/>
          <a:buFont typeface="Times New Roman" pitchFamily="-65" charset="0"/>
          <a:buNone/>
          <a:tabLst/>
          <a:defRPr kumimoji="0" lang="en-US" sz="24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36081</TotalTime>
  <Words>5600</Words>
  <Application>Microsoft Macintosh PowerPoint</Application>
  <PresentationFormat>On-screen Show (4:3)</PresentationFormat>
  <Paragraphs>553</Paragraphs>
  <Slides>87</Slides>
  <Notes>3</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Blank</vt:lpstr>
      <vt:lpstr>Equation</vt:lpstr>
      <vt:lpstr>Bitmap Image</vt:lpstr>
      <vt:lpstr>Bioenergetics</vt:lpstr>
      <vt:lpstr>Next Topics: Biology, Bioenergetics, Biomechanics</vt:lpstr>
      <vt:lpstr>Comparison between mechanical and biological work</vt:lpstr>
      <vt:lpstr>Data for the calculations</vt:lpstr>
      <vt:lpstr>Beyond the call of duty</vt:lpstr>
      <vt:lpstr>Garmin</vt:lpstr>
      <vt:lpstr>Data for the calculations</vt:lpstr>
      <vt:lpstr>Calculation of energy to fly (mechanical)</vt:lpstr>
      <vt:lpstr>Calculation of energy to cycle (biological)</vt:lpstr>
      <vt:lpstr>Comparison between flying and cycling</vt:lpstr>
      <vt:lpstr>Slide 11</vt:lpstr>
      <vt:lpstr>Handout: Intro to Biological Molecules</vt:lpstr>
      <vt:lpstr>Unifying principles of biology</vt:lpstr>
      <vt:lpstr>Introduction to cells</vt:lpstr>
      <vt:lpstr>Seeing cells</vt:lpstr>
      <vt:lpstr>The size of cells</vt:lpstr>
      <vt:lpstr>The two types of cells</vt:lpstr>
      <vt:lpstr>Contrasting prokaryotic and eukaryotic cells</vt:lpstr>
      <vt:lpstr>Eukaryotic cells – plant and animal cells</vt:lpstr>
      <vt:lpstr>The plasma membrane</vt:lpstr>
      <vt:lpstr>The phospholipid bilayer</vt:lpstr>
      <vt:lpstr>Functions of membrane proteins</vt:lpstr>
      <vt:lpstr>Permeability of membrane</vt:lpstr>
      <vt:lpstr>The Nucleus</vt:lpstr>
      <vt:lpstr>The Nucleus</vt:lpstr>
      <vt:lpstr>Mitochondria</vt:lpstr>
      <vt:lpstr>Bioenergetics</vt:lpstr>
      <vt:lpstr>Eukaryotic cells</vt:lpstr>
      <vt:lpstr>Introduction to the Working Cell</vt:lpstr>
      <vt:lpstr>Energy</vt:lpstr>
      <vt:lpstr>Conversions of Energy</vt:lpstr>
      <vt:lpstr>Chemical Energy</vt:lpstr>
      <vt:lpstr>Mitochondria</vt:lpstr>
      <vt:lpstr>Food Energy</vt:lpstr>
      <vt:lpstr>Example</vt:lpstr>
      <vt:lpstr>Example, cont’d</vt:lpstr>
      <vt:lpstr>Cellular Respiration</vt:lpstr>
      <vt:lpstr>Thermodynamics of Biological Systems</vt:lpstr>
      <vt:lpstr>Thermodynamics of Biological Systems</vt:lpstr>
      <vt:lpstr>Thermodynamics of Biological Systems</vt:lpstr>
      <vt:lpstr>Gibbs Free Energy</vt:lpstr>
      <vt:lpstr>Gibbs Free Energy</vt:lpstr>
      <vt:lpstr>ATP – The Energy Currency</vt:lpstr>
      <vt:lpstr>ATP – The Energy Currency</vt:lpstr>
      <vt:lpstr>Coupled Reactions</vt:lpstr>
      <vt:lpstr>ATP and ADP</vt:lpstr>
      <vt:lpstr>ATP Driving Cellular Work</vt:lpstr>
      <vt:lpstr>The ATP Cycle</vt:lpstr>
      <vt:lpstr>Bioenergetics</vt:lpstr>
      <vt:lpstr>Overview</vt:lpstr>
      <vt:lpstr>Rate of Reaction</vt:lpstr>
      <vt:lpstr>Learning check </vt:lpstr>
      <vt:lpstr>Learning check</vt:lpstr>
      <vt:lpstr>Effect of temperature</vt:lpstr>
      <vt:lpstr>Effect of temperature – collision theory</vt:lpstr>
      <vt:lpstr>Biochemical kinetics</vt:lpstr>
      <vt:lpstr>Effects of catalysts</vt:lpstr>
      <vt:lpstr>Example: carbonic anhydrase</vt:lpstr>
      <vt:lpstr>Enzyme Action</vt:lpstr>
      <vt:lpstr>Enzyme Action continued</vt:lpstr>
      <vt:lpstr>Models of Enzyme Action</vt:lpstr>
      <vt:lpstr>Models of Enzyme Action continued</vt:lpstr>
      <vt:lpstr>Factors Affecting Enzyme Activity</vt:lpstr>
      <vt:lpstr>Factors Affecting Enzyme Activity continued</vt:lpstr>
      <vt:lpstr>Factors Affecting Enzyme Activity continued</vt:lpstr>
      <vt:lpstr>Factors Affecting Enzyme Activity continued</vt:lpstr>
      <vt:lpstr>Slide 67</vt:lpstr>
      <vt:lpstr>Introduction</vt:lpstr>
      <vt:lpstr>Introduction to Cellular Respiration</vt:lpstr>
      <vt:lpstr>Cellular Respiration is a Redox Reaction</vt:lpstr>
      <vt:lpstr>The Metabolic Pathway of Cellular Respiration</vt:lpstr>
      <vt:lpstr>Glycolysis</vt:lpstr>
      <vt:lpstr>Glycolysis continued</vt:lpstr>
      <vt:lpstr>The Krebs cycle</vt:lpstr>
      <vt:lpstr>The Krebs cycle continued</vt:lpstr>
      <vt:lpstr>The Krebs cycle continued</vt:lpstr>
      <vt:lpstr>Review</vt:lpstr>
      <vt:lpstr>Electron transport</vt:lpstr>
      <vt:lpstr>Electron transport continued</vt:lpstr>
      <vt:lpstr>Summary of ATP production</vt:lpstr>
      <vt:lpstr>Cellular efficiency</vt:lpstr>
      <vt:lpstr>Versatility of cellular respiration</vt:lpstr>
      <vt:lpstr>Fermentation: anaerobic harvest of energy</vt:lpstr>
      <vt:lpstr>Lactic acid fermentation</vt:lpstr>
      <vt:lpstr>Fermentation in micro-organisms</vt:lpstr>
      <vt:lpstr>Industrialised Fermentation - Biotechnology</vt:lpstr>
      <vt:lpstr>A short history of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karlm</dc:creator>
  <cp:lastModifiedBy>Edmund Crampin</cp:lastModifiedBy>
  <cp:revision>527</cp:revision>
  <cp:lastPrinted>2010-01-25T03:57:59Z</cp:lastPrinted>
  <dcterms:created xsi:type="dcterms:W3CDTF">2010-03-23T19:18:37Z</dcterms:created>
  <dcterms:modified xsi:type="dcterms:W3CDTF">2010-03-23T20:28:05Z</dcterms:modified>
</cp:coreProperties>
</file>